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3F06F23-9EC2-C046-93D1-D9DF6FB83BDD}">
          <p14:sldIdLst>
            <p14:sldId id="256"/>
          </p14:sldIdLst>
        </p14:section>
      </p14:sectionLst>
    </p:ex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7" autoAdjust="0"/>
    <p:restoredTop sz="71759" autoAdjust="0"/>
  </p:normalViewPr>
  <p:slideViewPr>
    <p:cSldViewPr snapToGrid="0" snapToObjects="1" showGuides="1">
      <p:cViewPr>
        <p:scale>
          <a:sx n="44" d="100"/>
          <a:sy n="44" d="100"/>
        </p:scale>
        <p:origin x="-8" y="-912"/>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commentAuthors" Target="commentAuthors.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2/21/18</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17068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3.xml"/><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8"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r>
              <a:rPr lang="en-US" sz="1800" dirty="0">
                <a:latin typeface="Trebuchet MS" pitchFamily="34" charset="0"/>
              </a:rPr>
              <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r>
              <a:rPr lang="en-US" sz="1800" dirty="0">
                <a:latin typeface="Trebuchet MS" pitchFamily="34" charset="0"/>
              </a:rPr>
              <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7"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r>
              <a:rPr lang="en-US" sz="1800" dirty="0">
                <a:latin typeface="Trebuchet MS" pitchFamily="34" charset="0"/>
              </a:rPr>
              <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5"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8"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60" r:id="rId2"/>
    <p:sldLayoutId id="2147483673" r:id="rId3"/>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tiff"/><Relationship Id="rId7"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alpha val="0"/>
              </a:schemeClr>
            </a:gs>
            <a:gs pos="4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714652" y="3375976"/>
            <a:ext cx="6125129" cy="5754529"/>
          </a:xfrm>
        </p:spPr>
        <p:txBody>
          <a:bodyPr/>
          <a:lstStyle/>
          <a:p>
            <a:r>
              <a:rPr lang="en-US" sz="2000" dirty="0"/>
              <a:t>Human trafficking (HT), defined by the United Nations in 2000, is “the recruitment, transportation, transfer, harboring or receipt of persons by the threat or use of kidnapping, force, fraud, deception or coercion, or by the giving or receiving of unlawful payments or benefits to achieve the consent of a person having control over another person, and for the purpose of sexual exploitation or forced labor.”</a:t>
            </a:r>
            <a:r>
              <a:rPr lang="en-US" sz="2000" baseline="30000" dirty="0"/>
              <a:t>1 </a:t>
            </a:r>
            <a:r>
              <a:rPr lang="en-US" sz="2000" dirty="0"/>
              <a:t>Because of the nature of this crime, it is difficult to truly know how many individuals are involved.  Emergency healthcare providers are often in the unique position to identify and provide resources for those patients who are identified as trafficked persons. Yet, due to the lack of understanding of the landscape in which these patients live, the ability to identify and assist in a safe way is limited.</a:t>
            </a:r>
            <a:r>
              <a:rPr lang="en-US" sz="2000" baseline="30000" dirty="0"/>
              <a:t>2</a:t>
            </a:r>
            <a:r>
              <a:rPr lang="en-US" sz="2000" dirty="0"/>
              <a:t> </a:t>
            </a:r>
          </a:p>
          <a:p>
            <a:endParaRPr lang="en-US" dirty="0"/>
          </a:p>
        </p:txBody>
      </p:sp>
      <p:sp>
        <p:nvSpPr>
          <p:cNvPr id="171" name="Text Placeholder 170"/>
          <p:cNvSpPr>
            <a:spLocks noGrp="1"/>
          </p:cNvSpPr>
          <p:nvPr>
            <p:ph type="body" sz="quarter" idx="11"/>
          </p:nvPr>
        </p:nvSpPr>
        <p:spPr>
          <a:xfrm>
            <a:off x="522088" y="2863562"/>
            <a:ext cx="6280547" cy="536406"/>
          </a:xfrm>
        </p:spPr>
        <p:txBody>
          <a:bodyPr/>
          <a:lstStyle/>
          <a:p>
            <a:r>
              <a:rPr lang="en-US" sz="2800" dirty="0"/>
              <a:t>BACKGROUND</a:t>
            </a:r>
          </a:p>
        </p:txBody>
      </p:sp>
      <p:pic>
        <p:nvPicPr>
          <p:cNvPr id="16" name="Picture Placeholder 15" descr="usdavis.jpg"/>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7241" b="27241"/>
          <a:stretch>
            <a:fillRect/>
          </a:stretch>
        </p:blipFill>
        <p:spPr/>
      </p:pic>
      <p:sp>
        <p:nvSpPr>
          <p:cNvPr id="174" name="Text Placeholder 173"/>
          <p:cNvSpPr>
            <a:spLocks noGrp="1"/>
          </p:cNvSpPr>
          <p:nvPr>
            <p:ph type="body" sz="quarter" idx="20"/>
          </p:nvPr>
        </p:nvSpPr>
        <p:spPr>
          <a:xfrm>
            <a:off x="492281" y="8929234"/>
            <a:ext cx="6281539" cy="536406"/>
          </a:xfrm>
        </p:spPr>
        <p:txBody>
          <a:bodyPr/>
          <a:lstStyle/>
          <a:p>
            <a:r>
              <a:rPr lang="en-US" sz="2800" dirty="0"/>
              <a:t>OBJECTIVE</a:t>
            </a:r>
          </a:p>
        </p:txBody>
      </p:sp>
      <p:sp>
        <p:nvSpPr>
          <p:cNvPr id="175" name="Text Placeholder 174"/>
          <p:cNvSpPr>
            <a:spLocks noGrp="1"/>
          </p:cNvSpPr>
          <p:nvPr>
            <p:ph type="body" sz="quarter" idx="21"/>
          </p:nvPr>
        </p:nvSpPr>
        <p:spPr>
          <a:xfrm>
            <a:off x="696337" y="12325229"/>
            <a:ext cx="6070756" cy="4006358"/>
          </a:xfrm>
        </p:spPr>
        <p:txBody>
          <a:bodyPr/>
          <a:lstStyle/>
          <a:p>
            <a:r>
              <a:rPr lang="en-US" sz="2000" dirty="0"/>
              <a:t>S</a:t>
            </a:r>
            <a:r>
              <a:rPr lang="en-US" sz="2000" dirty="0" smtClean="0"/>
              <a:t>urvivors </a:t>
            </a:r>
            <a:r>
              <a:rPr lang="en-US" sz="2000" dirty="0"/>
              <a:t>of human trafficking were selected for </a:t>
            </a:r>
            <a:r>
              <a:rPr lang="en-US" sz="2000" dirty="0" smtClean="0"/>
              <a:t>interviews </a:t>
            </a:r>
            <a:r>
              <a:rPr lang="en-US" sz="2000" dirty="0"/>
              <a:t>by social service providers working in trafficking-related organizations</a:t>
            </a:r>
            <a:r>
              <a:rPr lang="en-US" sz="2000" dirty="0" smtClean="0"/>
              <a:t>. Social </a:t>
            </a:r>
            <a:r>
              <a:rPr lang="en-US" sz="2000" dirty="0"/>
              <a:t>service providers with direct contact with human trafficking </a:t>
            </a:r>
            <a:r>
              <a:rPr lang="en-US" sz="2000" dirty="0" smtClean="0"/>
              <a:t>survivors were </a:t>
            </a:r>
            <a:r>
              <a:rPr lang="en-US" sz="2000" dirty="0"/>
              <a:t>interviewed regarding the experiences of their </a:t>
            </a:r>
            <a:r>
              <a:rPr lang="en-US" sz="2000" dirty="0" smtClean="0"/>
              <a:t>clients. Interviews were transcribed and analyzed for thematic content, including a combination of pre-specified themes derived from interview questions as well as de novo themes that emerged from the data.</a:t>
            </a:r>
            <a:endParaRPr lang="en-US" sz="2000" dirty="0"/>
          </a:p>
          <a:p>
            <a:endParaRPr lang="en-US" sz="1800" dirty="0"/>
          </a:p>
          <a:p>
            <a:endParaRPr lang="en-US" sz="1800" dirty="0"/>
          </a:p>
        </p:txBody>
      </p:sp>
      <p:sp>
        <p:nvSpPr>
          <p:cNvPr id="176" name="Text Placeholder 175"/>
          <p:cNvSpPr>
            <a:spLocks noGrp="1"/>
          </p:cNvSpPr>
          <p:nvPr>
            <p:ph type="body" sz="quarter" idx="22"/>
          </p:nvPr>
        </p:nvSpPr>
        <p:spPr>
          <a:xfrm>
            <a:off x="482236" y="11869750"/>
            <a:ext cx="6280547" cy="536406"/>
          </a:xfrm>
        </p:spPr>
        <p:txBody>
          <a:bodyPr/>
          <a:lstStyle/>
          <a:p>
            <a:r>
              <a:rPr lang="en-US" sz="2800" dirty="0"/>
              <a:t>METHODS</a:t>
            </a:r>
          </a:p>
        </p:txBody>
      </p:sp>
      <p:sp>
        <p:nvSpPr>
          <p:cNvPr id="177" name="Text Placeholder 176"/>
          <p:cNvSpPr>
            <a:spLocks noGrp="1"/>
          </p:cNvSpPr>
          <p:nvPr>
            <p:ph type="body" sz="quarter" idx="23"/>
          </p:nvPr>
        </p:nvSpPr>
        <p:spPr>
          <a:xfrm>
            <a:off x="14071493" y="8636518"/>
            <a:ext cx="6280546" cy="513281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
        <p:nvSpPr>
          <p:cNvPr id="178" name="Text Placeholder 177"/>
          <p:cNvSpPr>
            <a:spLocks noGrp="1"/>
          </p:cNvSpPr>
          <p:nvPr>
            <p:ph type="body" sz="quarter" idx="24"/>
          </p:nvPr>
        </p:nvSpPr>
        <p:spPr>
          <a:xfrm>
            <a:off x="10836561" y="2823816"/>
            <a:ext cx="6286500" cy="536406"/>
          </a:xfrm>
        </p:spPr>
        <p:txBody>
          <a:bodyPr/>
          <a:lstStyle/>
          <a:p>
            <a:r>
              <a:rPr lang="en-US" sz="2800" dirty="0"/>
              <a:t>RESULTS</a:t>
            </a:r>
          </a:p>
        </p:txBody>
      </p:sp>
      <p:sp>
        <p:nvSpPr>
          <p:cNvPr id="179" name="Text Placeholder 178"/>
          <p:cNvSpPr>
            <a:spLocks noGrp="1"/>
          </p:cNvSpPr>
          <p:nvPr>
            <p:ph type="body" sz="quarter" idx="25"/>
          </p:nvPr>
        </p:nvSpPr>
        <p:spPr>
          <a:xfrm>
            <a:off x="20575984" y="2868270"/>
            <a:ext cx="6279386" cy="536406"/>
          </a:xfrm>
        </p:spPr>
        <p:txBody>
          <a:bodyPr/>
          <a:lstStyle/>
          <a:p>
            <a:r>
              <a:rPr lang="en-US" sz="2800" dirty="0"/>
              <a:t>CONCLUSIONS</a:t>
            </a:r>
          </a:p>
        </p:txBody>
      </p:sp>
      <p:sp>
        <p:nvSpPr>
          <p:cNvPr id="180" name="Text Placeholder 179"/>
          <p:cNvSpPr>
            <a:spLocks noGrp="1"/>
          </p:cNvSpPr>
          <p:nvPr>
            <p:ph type="body" sz="quarter" idx="26"/>
          </p:nvPr>
        </p:nvSpPr>
        <p:spPr>
          <a:xfrm>
            <a:off x="20601031" y="6981432"/>
            <a:ext cx="6252765" cy="4277202"/>
          </a:xfrm>
        </p:spPr>
        <p:txBody>
          <a:bodyPr/>
          <a:lstStyle/>
          <a:p>
            <a:pPr marL="342900" indent="-342900">
              <a:buFont typeface="Arial" pitchFamily="34" charset="0"/>
              <a:buAutoNum type="arabicParenR"/>
            </a:pPr>
            <a:r>
              <a:rPr lang="en-US" sz="2000" dirty="0"/>
              <a:t>Survivors of human </a:t>
            </a:r>
            <a:r>
              <a:rPr lang="en-US" sz="2000"/>
              <a:t>trafficking </a:t>
            </a:r>
            <a:r>
              <a:rPr lang="en-US" sz="2000" smtClean="0"/>
              <a:t>commonly</a:t>
            </a:r>
            <a:r>
              <a:rPr lang="en-US" sz="2000" smtClean="0"/>
              <a:t> </a:t>
            </a:r>
            <a:r>
              <a:rPr lang="en-US" sz="2000" dirty="0"/>
              <a:t>come into contact with medical providers while they’re in the life. We identified areas of improvement in the emergency department and elsewhere in the healthcare system. Future studies should further identify effective interventions. </a:t>
            </a:r>
          </a:p>
          <a:p>
            <a:pPr marL="342900" indent="-342900">
              <a:buAutoNum type="arabicParenR"/>
            </a:pPr>
            <a:r>
              <a:rPr lang="en-US" sz="2000" dirty="0"/>
              <a:t>Social service providers specializing in human trafficking encourage emergency department providers to contact them when patients are positively screened for human trafficking and accept services.</a:t>
            </a:r>
          </a:p>
          <a:p>
            <a:endParaRPr lang="en-US" dirty="0"/>
          </a:p>
        </p:txBody>
      </p:sp>
      <p:sp>
        <p:nvSpPr>
          <p:cNvPr id="181" name="Text Placeholder 180"/>
          <p:cNvSpPr>
            <a:spLocks noGrp="1"/>
          </p:cNvSpPr>
          <p:nvPr>
            <p:ph type="body" sz="quarter" idx="27"/>
          </p:nvPr>
        </p:nvSpPr>
        <p:spPr>
          <a:xfrm>
            <a:off x="20574409" y="10948011"/>
            <a:ext cx="6279386" cy="490239"/>
          </a:xfrm>
        </p:spPr>
        <p:txBody>
          <a:bodyPr/>
          <a:lstStyle/>
          <a:p>
            <a:r>
              <a:rPr lang="en-US" sz="2500" dirty="0"/>
              <a:t>REFERENCES</a:t>
            </a:r>
          </a:p>
        </p:txBody>
      </p:sp>
      <p:sp>
        <p:nvSpPr>
          <p:cNvPr id="182" name="Text Placeholder 181"/>
          <p:cNvSpPr>
            <a:spLocks noGrp="1"/>
          </p:cNvSpPr>
          <p:nvPr>
            <p:ph type="body" sz="quarter" idx="28"/>
          </p:nvPr>
        </p:nvSpPr>
        <p:spPr>
          <a:xfrm>
            <a:off x="20640759" y="11446501"/>
            <a:ext cx="6282531" cy="1885778"/>
          </a:xfrm>
        </p:spPr>
        <p:txBody>
          <a:bodyPr/>
          <a:lstStyle/>
          <a:p>
            <a:r>
              <a:rPr lang="en-US" sz="1700" dirty="0"/>
              <a:t>1. International Protocol to Prevent, Suppress, and Punish Trafficking in Persons, especially Women and Children. UNCJIN</a:t>
            </a:r>
          </a:p>
          <a:p>
            <a:r>
              <a:rPr lang="en-US" sz="1700" dirty="0"/>
              <a:t>2. Zimmerman C, </a:t>
            </a:r>
            <a:r>
              <a:rPr lang="en-US" sz="1700" dirty="0" err="1"/>
              <a:t>Oram</a:t>
            </a:r>
            <a:r>
              <a:rPr lang="en-US" sz="1700" dirty="0"/>
              <a:t> S, Borland R, et al. Meeting the health needs of trafficked persons. BMJ. 2009 Aug 26;339:b3326.  </a:t>
            </a:r>
          </a:p>
        </p:txBody>
      </p:sp>
      <p:sp>
        <p:nvSpPr>
          <p:cNvPr id="183" name="Text Placeholder 182"/>
          <p:cNvSpPr>
            <a:spLocks noGrp="1"/>
          </p:cNvSpPr>
          <p:nvPr>
            <p:ph type="body" sz="quarter" idx="29"/>
          </p:nvPr>
        </p:nvSpPr>
        <p:spPr>
          <a:xfrm>
            <a:off x="20574410" y="13201272"/>
            <a:ext cx="6279386" cy="490239"/>
          </a:xfrm>
        </p:spPr>
        <p:txBody>
          <a:bodyPr/>
          <a:lstStyle/>
          <a:p>
            <a:r>
              <a:rPr lang="en-US" sz="2500" dirty="0"/>
              <a:t>ACKNOWLEDGEMENTS</a:t>
            </a:r>
          </a:p>
        </p:txBody>
      </p:sp>
      <p:sp>
        <p:nvSpPr>
          <p:cNvPr id="184" name="Text Placeholder 183"/>
          <p:cNvSpPr>
            <a:spLocks noGrp="1"/>
          </p:cNvSpPr>
          <p:nvPr>
            <p:ph type="body" sz="quarter" idx="30"/>
          </p:nvPr>
        </p:nvSpPr>
        <p:spPr>
          <a:xfrm>
            <a:off x="20667538" y="13627477"/>
            <a:ext cx="6093129" cy="2922985"/>
          </a:xfrm>
        </p:spPr>
        <p:txBody>
          <a:bodyPr/>
          <a:lstStyle/>
          <a:p>
            <a:r>
              <a:rPr lang="en-US" sz="1700" dirty="0"/>
              <a:t>Special acknowledgements to Dr. Bryn </a:t>
            </a:r>
            <a:r>
              <a:rPr lang="en-US" sz="1700" dirty="0" err="1"/>
              <a:t>Mumma</a:t>
            </a:r>
            <a:r>
              <a:rPr lang="en-US" sz="1700" dirty="0"/>
              <a:t> and Dr. Julia </a:t>
            </a:r>
            <a:r>
              <a:rPr lang="en-US" sz="1700" dirty="0" err="1"/>
              <a:t>Magaña</a:t>
            </a:r>
            <a:r>
              <a:rPr lang="en-US" sz="1700" dirty="0"/>
              <a:t> of the UC Davis Department of Emergency Medicine, as well as Community Against Sexual Harm, Opening Doors, City of Refuge, and other organizations focused on human trafficking and survivors.</a:t>
            </a:r>
          </a:p>
          <a:p>
            <a:r>
              <a:rPr lang="en-US" sz="1700" dirty="0"/>
              <a:t>Special thanks to the Alpha Omega Alpha Honor Society for funding this research. </a:t>
            </a:r>
          </a:p>
          <a:p>
            <a:endParaRPr lang="en-US" dirty="0"/>
          </a:p>
          <a:p>
            <a:endParaRPr lang="en-US" dirty="0"/>
          </a:p>
          <a:p>
            <a:endParaRPr lang="en-US" dirty="0"/>
          </a:p>
        </p:txBody>
      </p:sp>
      <p:sp>
        <p:nvSpPr>
          <p:cNvPr id="185" name="Text Placeholder 184"/>
          <p:cNvSpPr>
            <a:spLocks noGrp="1"/>
          </p:cNvSpPr>
          <p:nvPr>
            <p:ph type="body" sz="quarter" idx="95"/>
          </p:nvPr>
        </p:nvSpPr>
        <p:spPr/>
        <p:txBody>
          <a:bodyPr/>
          <a:lstStyle/>
          <a:p>
            <a:endParaRPr lang="en-US"/>
          </a:p>
        </p:txBody>
      </p:sp>
      <p:sp>
        <p:nvSpPr>
          <p:cNvPr id="186" name="Text Placeholder 185"/>
          <p:cNvSpPr>
            <a:spLocks noGrp="1"/>
          </p:cNvSpPr>
          <p:nvPr>
            <p:ph type="body" sz="quarter" idx="96"/>
          </p:nvPr>
        </p:nvSpPr>
        <p:spPr>
          <a:xfrm>
            <a:off x="696337" y="9418116"/>
            <a:ext cx="6125129" cy="2418231"/>
          </a:xfrm>
        </p:spPr>
        <p:txBody>
          <a:bodyPr/>
          <a:lstStyle/>
          <a:p>
            <a:r>
              <a:rPr lang="en-US" sz="2000" dirty="0"/>
              <a:t>We seek to gather a more comprehensive understanding of the characteristics and medical and psychosocial needs of individuals in Sacramento who are or were being trafficked. In this way, we hope to offer the best services possible to a particularly vulnerable population living in our Sacramento community. </a:t>
            </a:r>
            <a:endParaRPr lang="en-US" dirty="0"/>
          </a:p>
        </p:txBody>
      </p:sp>
      <p:sp>
        <p:nvSpPr>
          <p:cNvPr id="187" name="Text Placeholder 186"/>
          <p:cNvSpPr>
            <a:spLocks noGrp="1"/>
          </p:cNvSpPr>
          <p:nvPr>
            <p:ph type="body" sz="quarter" idx="107"/>
          </p:nvPr>
        </p:nvSpPr>
        <p:spPr/>
        <p:txBody>
          <a:bodyPr/>
          <a:lstStyle/>
          <a:p>
            <a:endParaRPr lang="en-US"/>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p:txBody>
          <a:bodyPr/>
          <a:lstStyle/>
          <a:p>
            <a:endParaRPr lang="en-US"/>
          </a:p>
        </p:txBody>
      </p:sp>
      <p:sp>
        <p:nvSpPr>
          <p:cNvPr id="198" name="Text Placeholder 197"/>
          <p:cNvSpPr>
            <a:spLocks noGrp="1"/>
          </p:cNvSpPr>
          <p:nvPr>
            <p:ph type="body" sz="quarter" idx="125"/>
          </p:nvPr>
        </p:nvSpPr>
        <p:spPr/>
        <p:txBody>
          <a:bodyPr/>
          <a:lstStyle/>
          <a:p>
            <a:endParaRPr lang="en-US"/>
          </a:p>
        </p:txBody>
      </p:sp>
      <p:graphicFrame>
        <p:nvGraphicFramePr>
          <p:cNvPr id="23" name="Picture Placeholder 22"/>
          <p:cNvGraphicFramePr>
            <a:graphicFrameLocks noGrp="1"/>
          </p:cNvGraphicFramePr>
          <p:nvPr>
            <p:ph type="pic" sz="quarter" idx="115"/>
          </p:nvPr>
        </p:nvGraphicFramePr>
        <p:xfrm>
          <a:off x="-4362658" y="13738225"/>
          <a:ext cx="1965740" cy="1695451"/>
        </p:xfrm>
        <a:graphic>
          <a:graphicData uri="http://schemas.openxmlformats.org/drawingml/2006/table">
            <a:tbl>
              <a:tblPr/>
              <a:tblGrid>
                <a:gridCol w="405434">
                  <a:extLst>
                    <a:ext uri="{9D8B030D-6E8A-4147-A177-3AD203B41FA5}">
                      <a16:colId xmlns="" xmlns:a16="http://schemas.microsoft.com/office/drawing/2014/main" val="20000"/>
                    </a:ext>
                  </a:extLst>
                </a:gridCol>
                <a:gridCol w="509864">
                  <a:extLst>
                    <a:ext uri="{9D8B030D-6E8A-4147-A177-3AD203B41FA5}">
                      <a16:colId xmlns="" xmlns:a16="http://schemas.microsoft.com/office/drawing/2014/main" val="20001"/>
                    </a:ext>
                  </a:extLst>
                </a:gridCol>
                <a:gridCol w="509864">
                  <a:extLst>
                    <a:ext uri="{9D8B030D-6E8A-4147-A177-3AD203B41FA5}">
                      <a16:colId xmlns="" xmlns:a16="http://schemas.microsoft.com/office/drawing/2014/main" val="20002"/>
                    </a:ext>
                  </a:extLst>
                </a:gridCol>
                <a:gridCol w="540578">
                  <a:extLst>
                    <a:ext uri="{9D8B030D-6E8A-4147-A177-3AD203B41FA5}">
                      <a16:colId xmlns="" xmlns:a16="http://schemas.microsoft.com/office/drawing/2014/main" val="20003"/>
                    </a:ext>
                  </a:extLst>
                </a:gridCol>
              </a:tblGrid>
              <a:tr h="227289">
                <a:tc>
                  <a:txBody>
                    <a:bodyPr/>
                    <a:lstStyle/>
                    <a:p>
                      <a:pPr algn="l" fontAlgn="ctr"/>
                      <a:r>
                        <a:rPr lang="en-US" sz="700" b="0" i="0" u="none" strike="noStrike">
                          <a:solidFill>
                            <a:srgbClr val="000000"/>
                          </a:solidFill>
                          <a:effectLst/>
                          <a:latin typeface="Calibri"/>
                        </a:rPr>
                        <a:t>Year</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Medical Costs </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Work Loss Costs </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Combined Costs</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8287">
                <a:tc>
                  <a:txBody>
                    <a:bodyPr/>
                    <a:lstStyle/>
                    <a:p>
                      <a:pPr algn="r" fontAlgn="ctr"/>
                      <a:r>
                        <a:rPr lang="en-US" sz="600" b="0" i="0" u="none" strike="noStrike">
                          <a:solidFill>
                            <a:srgbClr val="000000"/>
                          </a:solidFill>
                          <a:effectLst/>
                          <a:latin typeface="Times New Roman"/>
                        </a:rPr>
                        <a:t>2001</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$873,096,000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$1,639,979,000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$2,513,075,000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8287">
                <a:tc>
                  <a:txBody>
                    <a:bodyPr/>
                    <a:lstStyle/>
                    <a:p>
                      <a:pPr algn="r" fontAlgn="ctr"/>
                      <a:r>
                        <a:rPr lang="en-US" sz="600" b="0" i="0" u="none" strike="noStrike">
                          <a:solidFill>
                            <a:srgbClr val="000000"/>
                          </a:solidFill>
                          <a:effectLst/>
                          <a:latin typeface="Times New Roman"/>
                        </a:rPr>
                        <a:t>2002</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$911,219,000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$1,701,691,000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$2,612,910,000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8287">
                <a:tc>
                  <a:txBody>
                    <a:bodyPr/>
                    <a:lstStyle/>
                    <a:p>
                      <a:pPr algn="r" fontAlgn="ctr"/>
                      <a:r>
                        <a:rPr lang="en-US" sz="600" b="0" i="0" u="none" strike="noStrike">
                          <a:solidFill>
                            <a:srgbClr val="000000"/>
                          </a:solidFill>
                          <a:effectLst/>
                          <a:latin typeface="Times New Roman"/>
                        </a:rPr>
                        <a:t>2003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$939,633,000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$1,757,483,000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$2,697,116,000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8287">
                <a:tc>
                  <a:txBody>
                    <a:bodyPr/>
                    <a:lstStyle/>
                    <a:p>
                      <a:pPr algn="r" fontAlgn="ctr"/>
                      <a:r>
                        <a:rPr lang="en-US" sz="600" b="0" i="0" u="none" strike="noStrike">
                          <a:solidFill>
                            <a:srgbClr val="000000"/>
                          </a:solidFill>
                          <a:effectLst/>
                          <a:latin typeface="Times New Roman"/>
                        </a:rPr>
                        <a:t>2004</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$954,677,000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$1,832,801,000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$2,787,478,000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8287">
                <a:tc>
                  <a:txBody>
                    <a:bodyPr/>
                    <a:lstStyle/>
                    <a:p>
                      <a:pPr algn="r" fontAlgn="ctr"/>
                      <a:r>
                        <a:rPr lang="en-US" sz="600" b="0" i="0" u="none" strike="noStrike">
                          <a:solidFill>
                            <a:srgbClr val="000000"/>
                          </a:solidFill>
                          <a:effectLst/>
                          <a:latin typeface="Times New Roman"/>
                        </a:rPr>
                        <a:t>2005</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$991,705,000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$1,935,669,000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$2,927,374,000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98287">
                <a:tc>
                  <a:txBody>
                    <a:bodyPr/>
                    <a:lstStyle/>
                    <a:p>
                      <a:pPr algn="r" fontAlgn="ctr"/>
                      <a:r>
                        <a:rPr lang="en-US" sz="600" b="0" i="0" u="none" strike="noStrike">
                          <a:solidFill>
                            <a:srgbClr val="000000"/>
                          </a:solidFill>
                          <a:effectLst/>
                          <a:latin typeface="Times New Roman"/>
                        </a:rPr>
                        <a:t>2006</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$1,070,371,000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$2,102,462,000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$3,172,833,000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98287">
                <a:tc>
                  <a:txBody>
                    <a:bodyPr/>
                    <a:lstStyle/>
                    <a:p>
                      <a:pPr algn="r" fontAlgn="ctr"/>
                      <a:r>
                        <a:rPr lang="en-US" sz="600" b="0" i="0" u="none" strike="noStrike">
                          <a:solidFill>
                            <a:srgbClr val="000000"/>
                          </a:solidFill>
                          <a:effectLst/>
                          <a:latin typeface="Times New Roman"/>
                        </a:rPr>
                        <a:t>2007</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$1,178,651,000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$2,370,178,000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$3,548,829,000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98287">
                <a:tc>
                  <a:txBody>
                    <a:bodyPr/>
                    <a:lstStyle/>
                    <a:p>
                      <a:pPr algn="r" fontAlgn="ctr"/>
                      <a:r>
                        <a:rPr lang="en-US" sz="600" b="0" i="0" u="none" strike="noStrike">
                          <a:solidFill>
                            <a:srgbClr val="000000"/>
                          </a:solidFill>
                          <a:effectLst/>
                          <a:latin typeface="Times New Roman"/>
                        </a:rPr>
                        <a:t>2008</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$1,254,061,000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$2,497,118,000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$3,751,179,000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98287">
                <a:tc>
                  <a:txBody>
                    <a:bodyPr/>
                    <a:lstStyle/>
                    <a:p>
                      <a:pPr algn="r" fontAlgn="ctr"/>
                      <a:r>
                        <a:rPr lang="en-US" sz="600" b="0" i="0" u="none" strike="noStrike">
                          <a:solidFill>
                            <a:srgbClr val="000000"/>
                          </a:solidFill>
                          <a:effectLst/>
                          <a:latin typeface="Times New Roman"/>
                        </a:rPr>
                        <a:t>2009</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$1,396,555,000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$2,783,310,000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$4,179,865,000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98287">
                <a:tc>
                  <a:txBody>
                    <a:bodyPr/>
                    <a:lstStyle/>
                    <a:p>
                      <a:pPr algn="r" fontAlgn="ctr"/>
                      <a:r>
                        <a:rPr lang="en-US" sz="600" b="0" i="0" u="none" strike="noStrike">
                          <a:solidFill>
                            <a:srgbClr val="000000"/>
                          </a:solidFill>
                          <a:effectLst/>
                          <a:latin typeface="Times New Roman"/>
                        </a:rPr>
                        <a:t>2010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$1,641,442,000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$3,323,970,000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$4,965,412,000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8287">
                <a:tc>
                  <a:txBody>
                    <a:bodyPr/>
                    <a:lstStyle/>
                    <a:p>
                      <a:pPr algn="r" fontAlgn="ctr"/>
                      <a:r>
                        <a:rPr lang="en-US" sz="600" b="0" i="0" u="none" strike="noStrike">
                          <a:solidFill>
                            <a:srgbClr val="000000"/>
                          </a:solidFill>
                          <a:effectLst/>
                          <a:latin typeface="Times New Roman"/>
                        </a:rPr>
                        <a:t>2011</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$1,802,123,000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$3,642,066,000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$5,444,189,000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98287">
                <a:tc>
                  <a:txBody>
                    <a:bodyPr/>
                    <a:lstStyle/>
                    <a:p>
                      <a:pPr algn="r" fontAlgn="ctr"/>
                      <a:r>
                        <a:rPr lang="en-US" sz="600" b="0" i="0" u="none" strike="noStrike">
                          <a:solidFill>
                            <a:srgbClr val="000000"/>
                          </a:solidFill>
                          <a:effectLst/>
                          <a:latin typeface="Times New Roman"/>
                        </a:rPr>
                        <a:t>2012</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$2,005,736,000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$4,064,877,000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$6,070,613,000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98287">
                <a:tc>
                  <a:txBody>
                    <a:bodyPr/>
                    <a:lstStyle/>
                    <a:p>
                      <a:pPr algn="r" fontAlgn="ctr"/>
                      <a:r>
                        <a:rPr lang="en-US" sz="600" b="0" i="0" u="none" strike="noStrike">
                          <a:solidFill>
                            <a:srgbClr val="000000"/>
                          </a:solidFill>
                          <a:effectLst/>
                          <a:latin typeface="Times New Roman"/>
                        </a:rPr>
                        <a:t>2013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$2,099,066,000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$4,229,856,000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$6,328,922,000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90431">
                <a:tc>
                  <a:txBody>
                    <a:bodyPr/>
                    <a:lstStyle/>
                    <a:p>
                      <a:pPr algn="l" fontAlgn="ctr"/>
                      <a:r>
                        <a:rPr lang="en-US" sz="600" b="0" i="0" u="none" strike="noStrike">
                          <a:solidFill>
                            <a:srgbClr val="000000"/>
                          </a:solidFill>
                          <a:effectLst/>
                          <a:latin typeface="Times New Roman"/>
                        </a:rPr>
                        <a:t>Percent change</a:t>
                      </a:r>
                      <a:r>
                        <a:rPr lang="en-US" sz="600" b="0" i="0" u="none" strike="noStrike" baseline="30000">
                          <a:solidFill>
                            <a:srgbClr val="000000"/>
                          </a:solidFill>
                          <a:effectLst/>
                          <a:latin typeface="Times New Roman"/>
                        </a:rPr>
                        <a:t>g</a:t>
                      </a:r>
                      <a:endParaRPr lang="en-US" sz="600" b="0" i="0" u="none" strike="noStrike">
                        <a:solidFill>
                          <a:srgbClr val="000000"/>
                        </a:solidFill>
                        <a:effectLst/>
                        <a:latin typeface="Times New Roman"/>
                      </a:endParaRP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196.63%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229.23%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a:solidFill>
                            <a:srgbClr val="000000"/>
                          </a:solidFill>
                          <a:effectLst/>
                          <a:latin typeface="Cambria"/>
                        </a:rPr>
                        <a:t>251.84%</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graphicFrame>
        <p:nvGraphicFramePr>
          <p:cNvPr id="24" name="Picture Placeholder 23"/>
          <p:cNvGraphicFramePr>
            <a:graphicFrameLocks noGrp="1"/>
          </p:cNvGraphicFramePr>
          <p:nvPr>
            <p:ph type="pic" sz="quarter" idx="126"/>
          </p:nvPr>
        </p:nvGraphicFramePr>
        <p:xfrm>
          <a:off x="-4362658" y="13738225"/>
          <a:ext cx="1965740" cy="1695451"/>
        </p:xfrm>
        <a:graphic>
          <a:graphicData uri="http://schemas.openxmlformats.org/drawingml/2006/table">
            <a:tbl>
              <a:tblPr/>
              <a:tblGrid>
                <a:gridCol w="405434">
                  <a:extLst>
                    <a:ext uri="{9D8B030D-6E8A-4147-A177-3AD203B41FA5}">
                      <a16:colId xmlns="" xmlns:a16="http://schemas.microsoft.com/office/drawing/2014/main" val="20000"/>
                    </a:ext>
                  </a:extLst>
                </a:gridCol>
                <a:gridCol w="509864">
                  <a:extLst>
                    <a:ext uri="{9D8B030D-6E8A-4147-A177-3AD203B41FA5}">
                      <a16:colId xmlns="" xmlns:a16="http://schemas.microsoft.com/office/drawing/2014/main" val="20001"/>
                    </a:ext>
                  </a:extLst>
                </a:gridCol>
                <a:gridCol w="509864">
                  <a:extLst>
                    <a:ext uri="{9D8B030D-6E8A-4147-A177-3AD203B41FA5}">
                      <a16:colId xmlns="" xmlns:a16="http://schemas.microsoft.com/office/drawing/2014/main" val="20002"/>
                    </a:ext>
                  </a:extLst>
                </a:gridCol>
                <a:gridCol w="540578">
                  <a:extLst>
                    <a:ext uri="{9D8B030D-6E8A-4147-A177-3AD203B41FA5}">
                      <a16:colId xmlns="" xmlns:a16="http://schemas.microsoft.com/office/drawing/2014/main" val="20003"/>
                    </a:ext>
                  </a:extLst>
                </a:gridCol>
              </a:tblGrid>
              <a:tr h="227289">
                <a:tc>
                  <a:txBody>
                    <a:bodyPr/>
                    <a:lstStyle/>
                    <a:p>
                      <a:pPr algn="l" fontAlgn="ctr"/>
                      <a:r>
                        <a:rPr lang="en-US" sz="700" b="0" i="0" u="none" strike="noStrike">
                          <a:solidFill>
                            <a:srgbClr val="000000"/>
                          </a:solidFill>
                          <a:effectLst/>
                          <a:latin typeface="Calibri"/>
                        </a:rPr>
                        <a:t>Year</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Medical Costs </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Work Loss Costs </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Combined Costs</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8287">
                <a:tc>
                  <a:txBody>
                    <a:bodyPr/>
                    <a:lstStyle/>
                    <a:p>
                      <a:pPr algn="r" fontAlgn="ctr"/>
                      <a:r>
                        <a:rPr lang="en-US" sz="600" b="0" i="0" u="none" strike="noStrike">
                          <a:solidFill>
                            <a:srgbClr val="000000"/>
                          </a:solidFill>
                          <a:effectLst/>
                          <a:latin typeface="Times New Roman"/>
                        </a:rPr>
                        <a:t>2001</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$873,096,000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$1,639,979,000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$2,513,075,000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8287">
                <a:tc>
                  <a:txBody>
                    <a:bodyPr/>
                    <a:lstStyle/>
                    <a:p>
                      <a:pPr algn="r" fontAlgn="ctr"/>
                      <a:r>
                        <a:rPr lang="en-US" sz="600" b="0" i="0" u="none" strike="noStrike">
                          <a:solidFill>
                            <a:srgbClr val="000000"/>
                          </a:solidFill>
                          <a:effectLst/>
                          <a:latin typeface="Times New Roman"/>
                        </a:rPr>
                        <a:t>2002</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$911,219,000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$1,701,691,000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$2,612,910,000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8287">
                <a:tc>
                  <a:txBody>
                    <a:bodyPr/>
                    <a:lstStyle/>
                    <a:p>
                      <a:pPr algn="r" fontAlgn="ctr"/>
                      <a:r>
                        <a:rPr lang="en-US" sz="600" b="0" i="0" u="none" strike="noStrike">
                          <a:solidFill>
                            <a:srgbClr val="000000"/>
                          </a:solidFill>
                          <a:effectLst/>
                          <a:latin typeface="Times New Roman"/>
                        </a:rPr>
                        <a:t>2003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$939,633,000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$1,757,483,000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$2,697,116,000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8287">
                <a:tc>
                  <a:txBody>
                    <a:bodyPr/>
                    <a:lstStyle/>
                    <a:p>
                      <a:pPr algn="r" fontAlgn="ctr"/>
                      <a:r>
                        <a:rPr lang="en-US" sz="600" b="0" i="0" u="none" strike="noStrike">
                          <a:solidFill>
                            <a:srgbClr val="000000"/>
                          </a:solidFill>
                          <a:effectLst/>
                          <a:latin typeface="Times New Roman"/>
                        </a:rPr>
                        <a:t>2004</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$954,677,000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$1,832,801,000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$2,787,478,000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8287">
                <a:tc>
                  <a:txBody>
                    <a:bodyPr/>
                    <a:lstStyle/>
                    <a:p>
                      <a:pPr algn="r" fontAlgn="ctr"/>
                      <a:r>
                        <a:rPr lang="en-US" sz="600" b="0" i="0" u="none" strike="noStrike">
                          <a:solidFill>
                            <a:srgbClr val="000000"/>
                          </a:solidFill>
                          <a:effectLst/>
                          <a:latin typeface="Times New Roman"/>
                        </a:rPr>
                        <a:t>2005</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$991,705,000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$1,935,669,000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$2,927,374,000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98287">
                <a:tc>
                  <a:txBody>
                    <a:bodyPr/>
                    <a:lstStyle/>
                    <a:p>
                      <a:pPr algn="r" fontAlgn="ctr"/>
                      <a:r>
                        <a:rPr lang="en-US" sz="600" b="0" i="0" u="none" strike="noStrike">
                          <a:solidFill>
                            <a:srgbClr val="000000"/>
                          </a:solidFill>
                          <a:effectLst/>
                          <a:latin typeface="Times New Roman"/>
                        </a:rPr>
                        <a:t>2006</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$1,070,371,000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$2,102,462,000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$3,172,833,000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98287">
                <a:tc>
                  <a:txBody>
                    <a:bodyPr/>
                    <a:lstStyle/>
                    <a:p>
                      <a:pPr algn="r" fontAlgn="ctr"/>
                      <a:r>
                        <a:rPr lang="en-US" sz="600" b="0" i="0" u="none" strike="noStrike">
                          <a:solidFill>
                            <a:srgbClr val="000000"/>
                          </a:solidFill>
                          <a:effectLst/>
                          <a:latin typeface="Times New Roman"/>
                        </a:rPr>
                        <a:t>2007</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$1,178,651,000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$2,370,178,000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$3,548,829,000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98287">
                <a:tc>
                  <a:txBody>
                    <a:bodyPr/>
                    <a:lstStyle/>
                    <a:p>
                      <a:pPr algn="r" fontAlgn="ctr"/>
                      <a:r>
                        <a:rPr lang="en-US" sz="600" b="0" i="0" u="none" strike="noStrike">
                          <a:solidFill>
                            <a:srgbClr val="000000"/>
                          </a:solidFill>
                          <a:effectLst/>
                          <a:latin typeface="Times New Roman"/>
                        </a:rPr>
                        <a:t>2008</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$1,254,061,000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$2,497,118,000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$3,751,179,000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98287">
                <a:tc>
                  <a:txBody>
                    <a:bodyPr/>
                    <a:lstStyle/>
                    <a:p>
                      <a:pPr algn="r" fontAlgn="ctr"/>
                      <a:r>
                        <a:rPr lang="en-US" sz="600" b="0" i="0" u="none" strike="noStrike">
                          <a:solidFill>
                            <a:srgbClr val="000000"/>
                          </a:solidFill>
                          <a:effectLst/>
                          <a:latin typeface="Times New Roman"/>
                        </a:rPr>
                        <a:t>2009</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$1,396,555,000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$2,783,310,000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$4,179,865,000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98287">
                <a:tc>
                  <a:txBody>
                    <a:bodyPr/>
                    <a:lstStyle/>
                    <a:p>
                      <a:pPr algn="r" fontAlgn="ctr"/>
                      <a:r>
                        <a:rPr lang="en-US" sz="600" b="0" i="0" u="none" strike="noStrike">
                          <a:solidFill>
                            <a:srgbClr val="000000"/>
                          </a:solidFill>
                          <a:effectLst/>
                          <a:latin typeface="Times New Roman"/>
                        </a:rPr>
                        <a:t>2010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$1,641,442,000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$3,323,970,000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$4,965,412,000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8287">
                <a:tc>
                  <a:txBody>
                    <a:bodyPr/>
                    <a:lstStyle/>
                    <a:p>
                      <a:pPr algn="r" fontAlgn="ctr"/>
                      <a:r>
                        <a:rPr lang="en-US" sz="600" b="0" i="0" u="none" strike="noStrike">
                          <a:solidFill>
                            <a:srgbClr val="000000"/>
                          </a:solidFill>
                          <a:effectLst/>
                          <a:latin typeface="Times New Roman"/>
                        </a:rPr>
                        <a:t>2011</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$1,802,123,000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$3,642,066,000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$5,444,189,000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98287">
                <a:tc>
                  <a:txBody>
                    <a:bodyPr/>
                    <a:lstStyle/>
                    <a:p>
                      <a:pPr algn="r" fontAlgn="ctr"/>
                      <a:r>
                        <a:rPr lang="en-US" sz="600" b="0" i="0" u="none" strike="noStrike">
                          <a:solidFill>
                            <a:srgbClr val="000000"/>
                          </a:solidFill>
                          <a:effectLst/>
                          <a:latin typeface="Times New Roman"/>
                        </a:rPr>
                        <a:t>2012</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$2,005,736,000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$4,064,877,000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$6,070,613,000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98287">
                <a:tc>
                  <a:txBody>
                    <a:bodyPr/>
                    <a:lstStyle/>
                    <a:p>
                      <a:pPr algn="r" fontAlgn="ctr"/>
                      <a:r>
                        <a:rPr lang="en-US" sz="600" b="0" i="0" u="none" strike="noStrike">
                          <a:solidFill>
                            <a:srgbClr val="000000"/>
                          </a:solidFill>
                          <a:effectLst/>
                          <a:latin typeface="Times New Roman"/>
                        </a:rPr>
                        <a:t>2013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$2,099,066,000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$4,229,856,000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$6,328,922,000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90431">
                <a:tc>
                  <a:txBody>
                    <a:bodyPr/>
                    <a:lstStyle/>
                    <a:p>
                      <a:pPr algn="l" fontAlgn="ctr"/>
                      <a:r>
                        <a:rPr lang="en-US" sz="600" b="0" i="0" u="none" strike="noStrike">
                          <a:solidFill>
                            <a:srgbClr val="000000"/>
                          </a:solidFill>
                          <a:effectLst/>
                          <a:latin typeface="Times New Roman"/>
                        </a:rPr>
                        <a:t>Percent change</a:t>
                      </a:r>
                      <a:r>
                        <a:rPr lang="en-US" sz="600" b="0" i="0" u="none" strike="noStrike" baseline="30000">
                          <a:solidFill>
                            <a:srgbClr val="000000"/>
                          </a:solidFill>
                          <a:effectLst/>
                          <a:latin typeface="Times New Roman"/>
                        </a:rPr>
                        <a:t>g</a:t>
                      </a:r>
                      <a:endParaRPr lang="en-US" sz="600" b="0" i="0" u="none" strike="noStrike">
                        <a:solidFill>
                          <a:srgbClr val="000000"/>
                        </a:solidFill>
                        <a:effectLst/>
                        <a:latin typeface="Times New Roman"/>
                      </a:endParaRP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196.63%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229.23%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a:solidFill>
                            <a:srgbClr val="000000"/>
                          </a:solidFill>
                          <a:effectLst/>
                          <a:latin typeface="Cambria"/>
                        </a:rPr>
                        <a:t>251.84%</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graphicFrame>
        <p:nvGraphicFramePr>
          <p:cNvPr id="25" name="Picture Placeholder 24"/>
          <p:cNvGraphicFramePr>
            <a:graphicFrameLocks noGrp="1"/>
          </p:cNvGraphicFramePr>
          <p:nvPr>
            <p:ph type="pic" sz="quarter" idx="127"/>
          </p:nvPr>
        </p:nvGraphicFramePr>
        <p:xfrm>
          <a:off x="-4362658" y="13738225"/>
          <a:ext cx="1965740" cy="1695451"/>
        </p:xfrm>
        <a:graphic>
          <a:graphicData uri="http://schemas.openxmlformats.org/drawingml/2006/table">
            <a:tbl>
              <a:tblPr/>
              <a:tblGrid>
                <a:gridCol w="405434">
                  <a:extLst>
                    <a:ext uri="{9D8B030D-6E8A-4147-A177-3AD203B41FA5}">
                      <a16:colId xmlns="" xmlns:a16="http://schemas.microsoft.com/office/drawing/2014/main" val="20000"/>
                    </a:ext>
                  </a:extLst>
                </a:gridCol>
                <a:gridCol w="509864">
                  <a:extLst>
                    <a:ext uri="{9D8B030D-6E8A-4147-A177-3AD203B41FA5}">
                      <a16:colId xmlns="" xmlns:a16="http://schemas.microsoft.com/office/drawing/2014/main" val="20001"/>
                    </a:ext>
                  </a:extLst>
                </a:gridCol>
                <a:gridCol w="509864">
                  <a:extLst>
                    <a:ext uri="{9D8B030D-6E8A-4147-A177-3AD203B41FA5}">
                      <a16:colId xmlns="" xmlns:a16="http://schemas.microsoft.com/office/drawing/2014/main" val="20002"/>
                    </a:ext>
                  </a:extLst>
                </a:gridCol>
                <a:gridCol w="540578">
                  <a:extLst>
                    <a:ext uri="{9D8B030D-6E8A-4147-A177-3AD203B41FA5}">
                      <a16:colId xmlns="" xmlns:a16="http://schemas.microsoft.com/office/drawing/2014/main" val="20003"/>
                    </a:ext>
                  </a:extLst>
                </a:gridCol>
              </a:tblGrid>
              <a:tr h="227289">
                <a:tc>
                  <a:txBody>
                    <a:bodyPr/>
                    <a:lstStyle/>
                    <a:p>
                      <a:pPr algn="l" fontAlgn="ctr"/>
                      <a:r>
                        <a:rPr lang="en-US" sz="700" b="0" i="0" u="none" strike="noStrike">
                          <a:solidFill>
                            <a:srgbClr val="000000"/>
                          </a:solidFill>
                          <a:effectLst/>
                          <a:latin typeface="Calibri"/>
                        </a:rPr>
                        <a:t>Year</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Medical Costs </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a:rPr>
                        <a:t>Work Loss Costs </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Calibri"/>
                        </a:rPr>
                        <a:t>Combined Costs</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8287">
                <a:tc>
                  <a:txBody>
                    <a:bodyPr/>
                    <a:lstStyle/>
                    <a:p>
                      <a:pPr algn="r" fontAlgn="ctr"/>
                      <a:r>
                        <a:rPr lang="en-US" sz="600" b="0" i="0" u="none" strike="noStrike">
                          <a:solidFill>
                            <a:srgbClr val="000000"/>
                          </a:solidFill>
                          <a:effectLst/>
                          <a:latin typeface="Times New Roman"/>
                        </a:rPr>
                        <a:t>2001</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$873,096,000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$1,639,979,000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$2,513,075,000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8287">
                <a:tc>
                  <a:txBody>
                    <a:bodyPr/>
                    <a:lstStyle/>
                    <a:p>
                      <a:pPr algn="r" fontAlgn="ctr"/>
                      <a:r>
                        <a:rPr lang="en-US" sz="600" b="0" i="0" u="none" strike="noStrike">
                          <a:solidFill>
                            <a:srgbClr val="000000"/>
                          </a:solidFill>
                          <a:effectLst/>
                          <a:latin typeface="Times New Roman"/>
                        </a:rPr>
                        <a:t>2002</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$911,219,000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$1,701,691,000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$2,612,910,000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8287">
                <a:tc>
                  <a:txBody>
                    <a:bodyPr/>
                    <a:lstStyle/>
                    <a:p>
                      <a:pPr algn="r" fontAlgn="ctr"/>
                      <a:r>
                        <a:rPr lang="en-US" sz="600" b="0" i="0" u="none" strike="noStrike">
                          <a:solidFill>
                            <a:srgbClr val="000000"/>
                          </a:solidFill>
                          <a:effectLst/>
                          <a:latin typeface="Times New Roman"/>
                        </a:rPr>
                        <a:t>2003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$939,633,000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$1,757,483,000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$2,697,116,000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8287">
                <a:tc>
                  <a:txBody>
                    <a:bodyPr/>
                    <a:lstStyle/>
                    <a:p>
                      <a:pPr algn="r" fontAlgn="ctr"/>
                      <a:r>
                        <a:rPr lang="en-US" sz="600" b="0" i="0" u="none" strike="noStrike">
                          <a:solidFill>
                            <a:srgbClr val="000000"/>
                          </a:solidFill>
                          <a:effectLst/>
                          <a:latin typeface="Times New Roman"/>
                        </a:rPr>
                        <a:t>2004</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$954,677,000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$1,832,801,000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$2,787,478,000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8287">
                <a:tc>
                  <a:txBody>
                    <a:bodyPr/>
                    <a:lstStyle/>
                    <a:p>
                      <a:pPr algn="r" fontAlgn="ctr"/>
                      <a:r>
                        <a:rPr lang="en-US" sz="600" b="0" i="0" u="none" strike="noStrike">
                          <a:solidFill>
                            <a:srgbClr val="000000"/>
                          </a:solidFill>
                          <a:effectLst/>
                          <a:latin typeface="Times New Roman"/>
                        </a:rPr>
                        <a:t>2005</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$991,705,000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$1,935,669,000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$2,927,374,000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98287">
                <a:tc>
                  <a:txBody>
                    <a:bodyPr/>
                    <a:lstStyle/>
                    <a:p>
                      <a:pPr algn="r" fontAlgn="ctr"/>
                      <a:r>
                        <a:rPr lang="en-US" sz="600" b="0" i="0" u="none" strike="noStrike">
                          <a:solidFill>
                            <a:srgbClr val="000000"/>
                          </a:solidFill>
                          <a:effectLst/>
                          <a:latin typeface="Times New Roman"/>
                        </a:rPr>
                        <a:t>2006</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$1,070,371,000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$2,102,462,000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$3,172,833,000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98287">
                <a:tc>
                  <a:txBody>
                    <a:bodyPr/>
                    <a:lstStyle/>
                    <a:p>
                      <a:pPr algn="r" fontAlgn="ctr"/>
                      <a:r>
                        <a:rPr lang="en-US" sz="600" b="0" i="0" u="none" strike="noStrike">
                          <a:solidFill>
                            <a:srgbClr val="000000"/>
                          </a:solidFill>
                          <a:effectLst/>
                          <a:latin typeface="Times New Roman"/>
                        </a:rPr>
                        <a:t>2007</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$1,178,651,000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$2,370,178,000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$3,548,829,000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98287">
                <a:tc>
                  <a:txBody>
                    <a:bodyPr/>
                    <a:lstStyle/>
                    <a:p>
                      <a:pPr algn="r" fontAlgn="ctr"/>
                      <a:r>
                        <a:rPr lang="en-US" sz="600" b="0" i="0" u="none" strike="noStrike">
                          <a:solidFill>
                            <a:srgbClr val="000000"/>
                          </a:solidFill>
                          <a:effectLst/>
                          <a:latin typeface="Times New Roman"/>
                        </a:rPr>
                        <a:t>2008</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$1,254,061,000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$2,497,118,000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$3,751,179,000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98287">
                <a:tc>
                  <a:txBody>
                    <a:bodyPr/>
                    <a:lstStyle/>
                    <a:p>
                      <a:pPr algn="r" fontAlgn="ctr"/>
                      <a:r>
                        <a:rPr lang="en-US" sz="600" b="0" i="0" u="none" strike="noStrike">
                          <a:solidFill>
                            <a:srgbClr val="000000"/>
                          </a:solidFill>
                          <a:effectLst/>
                          <a:latin typeface="Times New Roman"/>
                        </a:rPr>
                        <a:t>2009</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$1,396,555,000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$2,783,310,000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$4,179,865,000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98287">
                <a:tc>
                  <a:txBody>
                    <a:bodyPr/>
                    <a:lstStyle/>
                    <a:p>
                      <a:pPr algn="r" fontAlgn="ctr"/>
                      <a:r>
                        <a:rPr lang="en-US" sz="600" b="0" i="0" u="none" strike="noStrike">
                          <a:solidFill>
                            <a:srgbClr val="000000"/>
                          </a:solidFill>
                          <a:effectLst/>
                          <a:latin typeface="Times New Roman"/>
                        </a:rPr>
                        <a:t>2010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$1,641,442,000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$3,323,970,000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$4,965,412,000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8287">
                <a:tc>
                  <a:txBody>
                    <a:bodyPr/>
                    <a:lstStyle/>
                    <a:p>
                      <a:pPr algn="r" fontAlgn="ctr"/>
                      <a:r>
                        <a:rPr lang="en-US" sz="600" b="0" i="0" u="none" strike="noStrike">
                          <a:solidFill>
                            <a:srgbClr val="000000"/>
                          </a:solidFill>
                          <a:effectLst/>
                          <a:latin typeface="Times New Roman"/>
                        </a:rPr>
                        <a:t>2011</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$1,802,123,000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$3,642,066,000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$5,444,189,000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98287">
                <a:tc>
                  <a:txBody>
                    <a:bodyPr/>
                    <a:lstStyle/>
                    <a:p>
                      <a:pPr algn="r" fontAlgn="ctr"/>
                      <a:r>
                        <a:rPr lang="en-US" sz="600" b="0" i="0" u="none" strike="noStrike">
                          <a:solidFill>
                            <a:srgbClr val="000000"/>
                          </a:solidFill>
                          <a:effectLst/>
                          <a:latin typeface="Times New Roman"/>
                        </a:rPr>
                        <a:t>2012</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$2,005,736,000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$4,064,877,000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$6,070,613,000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98287">
                <a:tc>
                  <a:txBody>
                    <a:bodyPr/>
                    <a:lstStyle/>
                    <a:p>
                      <a:pPr algn="r" fontAlgn="ctr"/>
                      <a:r>
                        <a:rPr lang="en-US" sz="600" b="0" i="0" u="none" strike="noStrike">
                          <a:solidFill>
                            <a:srgbClr val="000000"/>
                          </a:solidFill>
                          <a:effectLst/>
                          <a:latin typeface="Times New Roman"/>
                        </a:rPr>
                        <a:t>2013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$2,099,066,000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$4,229,856,000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$6,328,922,000</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90431">
                <a:tc>
                  <a:txBody>
                    <a:bodyPr/>
                    <a:lstStyle/>
                    <a:p>
                      <a:pPr algn="l" fontAlgn="ctr"/>
                      <a:r>
                        <a:rPr lang="en-US" sz="600" b="0" i="0" u="none" strike="noStrike">
                          <a:solidFill>
                            <a:srgbClr val="000000"/>
                          </a:solidFill>
                          <a:effectLst/>
                          <a:latin typeface="Times New Roman"/>
                        </a:rPr>
                        <a:t>Percent change</a:t>
                      </a:r>
                      <a:r>
                        <a:rPr lang="en-US" sz="600" b="0" i="0" u="none" strike="noStrike" baseline="30000">
                          <a:solidFill>
                            <a:srgbClr val="000000"/>
                          </a:solidFill>
                          <a:effectLst/>
                          <a:latin typeface="Times New Roman"/>
                        </a:rPr>
                        <a:t>g</a:t>
                      </a:r>
                      <a:endParaRPr lang="en-US" sz="600" b="0" i="0" u="none" strike="noStrike">
                        <a:solidFill>
                          <a:srgbClr val="000000"/>
                        </a:solidFill>
                        <a:effectLst/>
                        <a:latin typeface="Times New Roman"/>
                      </a:endParaRP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196.63%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229.23%</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a:solidFill>
                            <a:srgbClr val="000000"/>
                          </a:solidFill>
                          <a:effectLst/>
                          <a:latin typeface="Cambria"/>
                        </a:rPr>
                        <a:t>251.84%</a:t>
                      </a:r>
                    </a:p>
                  </a:txBody>
                  <a:tcPr marL="6143" marR="6143" marT="6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graphicFrame>
        <p:nvGraphicFramePr>
          <p:cNvPr id="27" name="Picture Placeholder 26"/>
          <p:cNvGraphicFramePr>
            <a:graphicFrameLocks noGrp="1"/>
          </p:cNvGraphicFramePr>
          <p:nvPr>
            <p:ph type="pic" sz="quarter" idx="128"/>
          </p:nvPr>
        </p:nvGraphicFramePr>
        <p:xfrm>
          <a:off x="-4702175" y="13738225"/>
          <a:ext cx="2644775" cy="1695028"/>
        </p:xfrm>
        <a:graphic>
          <a:graphicData uri="http://schemas.openxmlformats.org/drawingml/2006/table">
            <a:tbl>
              <a:tblPr/>
              <a:tblGrid>
                <a:gridCol w="435300">
                  <a:extLst>
                    <a:ext uri="{9D8B030D-6E8A-4147-A177-3AD203B41FA5}">
                      <a16:colId xmlns="" xmlns:a16="http://schemas.microsoft.com/office/drawing/2014/main" val="20000"/>
                    </a:ext>
                  </a:extLst>
                </a:gridCol>
                <a:gridCol w="685927">
                  <a:extLst>
                    <a:ext uri="{9D8B030D-6E8A-4147-A177-3AD203B41FA5}">
                      <a16:colId xmlns="" xmlns:a16="http://schemas.microsoft.com/office/drawing/2014/main" val="20001"/>
                    </a:ext>
                  </a:extLst>
                </a:gridCol>
                <a:gridCol w="771667">
                  <a:extLst>
                    <a:ext uri="{9D8B030D-6E8A-4147-A177-3AD203B41FA5}">
                      <a16:colId xmlns="" xmlns:a16="http://schemas.microsoft.com/office/drawing/2014/main" val="20002"/>
                    </a:ext>
                  </a:extLst>
                </a:gridCol>
                <a:gridCol w="751881">
                  <a:extLst>
                    <a:ext uri="{9D8B030D-6E8A-4147-A177-3AD203B41FA5}">
                      <a16:colId xmlns="" xmlns:a16="http://schemas.microsoft.com/office/drawing/2014/main" val="20003"/>
                    </a:ext>
                  </a:extLst>
                </a:gridCol>
              </a:tblGrid>
              <a:tr h="125314">
                <a:tc>
                  <a:txBody>
                    <a:bodyPr/>
                    <a:lstStyle/>
                    <a:p>
                      <a:pPr algn="l" fontAlgn="ctr"/>
                      <a:r>
                        <a:rPr lang="en-US" sz="700" b="1" i="0" u="none" strike="noStrike">
                          <a:solidFill>
                            <a:srgbClr val="FFFFFF"/>
                          </a:solidFill>
                          <a:effectLst/>
                          <a:latin typeface="Calibri"/>
                        </a:rPr>
                        <a:t>Year</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en-US" sz="700" b="1" i="0" u="none" strike="noStrike">
                          <a:solidFill>
                            <a:srgbClr val="000000"/>
                          </a:solidFill>
                          <a:effectLst/>
                          <a:latin typeface="Calibri"/>
                        </a:rPr>
                        <a:t>Medical Costs </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en-US" sz="700" b="1" i="0" u="none" strike="noStrike">
                          <a:solidFill>
                            <a:srgbClr val="000000"/>
                          </a:solidFill>
                          <a:effectLst/>
                          <a:latin typeface="Calibri"/>
                        </a:rPr>
                        <a:t>Work Loss Costs </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ctr"/>
                      <a:r>
                        <a:rPr lang="en-US" sz="700" b="1" i="0" u="none" strike="noStrike">
                          <a:solidFill>
                            <a:srgbClr val="FFFFFF"/>
                          </a:solidFill>
                          <a:effectLst/>
                          <a:latin typeface="Calibri"/>
                        </a:rPr>
                        <a:t>Combined Costs</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05527">
                <a:tc>
                  <a:txBody>
                    <a:bodyPr/>
                    <a:lstStyle/>
                    <a:p>
                      <a:pPr algn="r" fontAlgn="ctr"/>
                      <a:r>
                        <a:rPr lang="en-US" sz="600" b="0" i="0" u="none" strike="noStrike">
                          <a:solidFill>
                            <a:srgbClr val="000000"/>
                          </a:solidFill>
                          <a:effectLst/>
                          <a:latin typeface="Times New Roman"/>
                        </a:rPr>
                        <a:t>2001</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$873,096,000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$1,639,979,000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$2,513,075,000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1"/>
                  </a:ext>
                </a:extLst>
              </a:tr>
              <a:tr h="105527">
                <a:tc>
                  <a:txBody>
                    <a:bodyPr/>
                    <a:lstStyle/>
                    <a:p>
                      <a:pPr algn="r" fontAlgn="ctr"/>
                      <a:r>
                        <a:rPr lang="en-US" sz="600" b="0" i="0" u="none" strike="noStrike">
                          <a:solidFill>
                            <a:srgbClr val="000000"/>
                          </a:solidFill>
                          <a:effectLst/>
                          <a:latin typeface="Times New Roman"/>
                        </a:rPr>
                        <a:t>2002</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$911,219,000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$1,701,691,000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$2,612,910,000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2"/>
                  </a:ext>
                </a:extLst>
              </a:tr>
              <a:tr h="105527">
                <a:tc>
                  <a:txBody>
                    <a:bodyPr/>
                    <a:lstStyle/>
                    <a:p>
                      <a:pPr algn="r" fontAlgn="ctr"/>
                      <a:r>
                        <a:rPr lang="en-US" sz="600" b="0" i="0" u="none" strike="noStrike">
                          <a:solidFill>
                            <a:srgbClr val="000000"/>
                          </a:solidFill>
                          <a:effectLst/>
                          <a:latin typeface="Times New Roman"/>
                        </a:rPr>
                        <a:t>2003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$939,633,000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$1,757,483,000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$2,697,116,000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3"/>
                  </a:ext>
                </a:extLst>
              </a:tr>
              <a:tr h="105527">
                <a:tc>
                  <a:txBody>
                    <a:bodyPr/>
                    <a:lstStyle/>
                    <a:p>
                      <a:pPr algn="r" fontAlgn="ctr"/>
                      <a:r>
                        <a:rPr lang="en-US" sz="600" b="0" i="0" u="none" strike="noStrike">
                          <a:solidFill>
                            <a:srgbClr val="000000"/>
                          </a:solidFill>
                          <a:effectLst/>
                          <a:latin typeface="Times New Roman"/>
                        </a:rPr>
                        <a:t>2004</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$954,677,000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$1,832,801,000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$2,787,478,000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4"/>
                  </a:ext>
                </a:extLst>
              </a:tr>
              <a:tr h="105527">
                <a:tc>
                  <a:txBody>
                    <a:bodyPr/>
                    <a:lstStyle/>
                    <a:p>
                      <a:pPr algn="r" fontAlgn="ctr"/>
                      <a:r>
                        <a:rPr lang="en-US" sz="600" b="0" i="0" u="none" strike="noStrike">
                          <a:solidFill>
                            <a:srgbClr val="000000"/>
                          </a:solidFill>
                          <a:effectLst/>
                          <a:latin typeface="Times New Roman"/>
                        </a:rPr>
                        <a:t>2005</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$991,705,000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$1,935,669,000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$2,927,374,000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5"/>
                  </a:ext>
                </a:extLst>
              </a:tr>
              <a:tr h="105527">
                <a:tc>
                  <a:txBody>
                    <a:bodyPr/>
                    <a:lstStyle/>
                    <a:p>
                      <a:pPr algn="r" fontAlgn="ctr"/>
                      <a:r>
                        <a:rPr lang="en-US" sz="600" b="0" i="0" u="none" strike="noStrike">
                          <a:solidFill>
                            <a:srgbClr val="000000"/>
                          </a:solidFill>
                          <a:effectLst/>
                          <a:latin typeface="Times New Roman"/>
                        </a:rPr>
                        <a:t>2006</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$1,070,371,000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$2,102,462,000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$3,172,833,000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6"/>
                  </a:ext>
                </a:extLst>
              </a:tr>
              <a:tr h="105527">
                <a:tc>
                  <a:txBody>
                    <a:bodyPr/>
                    <a:lstStyle/>
                    <a:p>
                      <a:pPr algn="r" fontAlgn="ctr"/>
                      <a:r>
                        <a:rPr lang="en-US" sz="600" b="0" i="0" u="none" strike="noStrike">
                          <a:solidFill>
                            <a:srgbClr val="000000"/>
                          </a:solidFill>
                          <a:effectLst/>
                          <a:latin typeface="Times New Roman"/>
                        </a:rPr>
                        <a:t>2007</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$1,178,651,000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$2,370,178,000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$3,548,829,000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7"/>
                  </a:ext>
                </a:extLst>
              </a:tr>
              <a:tr h="105527">
                <a:tc>
                  <a:txBody>
                    <a:bodyPr/>
                    <a:lstStyle/>
                    <a:p>
                      <a:pPr algn="r" fontAlgn="ctr"/>
                      <a:r>
                        <a:rPr lang="en-US" sz="600" b="0" i="0" u="none" strike="noStrike">
                          <a:solidFill>
                            <a:srgbClr val="000000"/>
                          </a:solidFill>
                          <a:effectLst/>
                          <a:latin typeface="Times New Roman"/>
                        </a:rPr>
                        <a:t>2008</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$1,254,061,000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$2,497,118,000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$3,751,179,000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8"/>
                  </a:ext>
                </a:extLst>
              </a:tr>
              <a:tr h="105527">
                <a:tc>
                  <a:txBody>
                    <a:bodyPr/>
                    <a:lstStyle/>
                    <a:p>
                      <a:pPr algn="r" fontAlgn="ctr"/>
                      <a:r>
                        <a:rPr lang="en-US" sz="600" b="0" i="0" u="none" strike="noStrike">
                          <a:solidFill>
                            <a:srgbClr val="000000"/>
                          </a:solidFill>
                          <a:effectLst/>
                          <a:latin typeface="Times New Roman"/>
                        </a:rPr>
                        <a:t>2009</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$1,396,555,000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$2,783,310,000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$4,179,865,000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9"/>
                  </a:ext>
                </a:extLst>
              </a:tr>
              <a:tr h="105527">
                <a:tc>
                  <a:txBody>
                    <a:bodyPr/>
                    <a:lstStyle/>
                    <a:p>
                      <a:pPr algn="r" fontAlgn="ctr"/>
                      <a:r>
                        <a:rPr lang="en-US" sz="600" b="0" i="0" u="none" strike="noStrike">
                          <a:solidFill>
                            <a:srgbClr val="000000"/>
                          </a:solidFill>
                          <a:effectLst/>
                          <a:latin typeface="Times New Roman"/>
                        </a:rPr>
                        <a:t>2010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$1,641,442,000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$3,323,970,000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$4,965,412,000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10"/>
                  </a:ext>
                </a:extLst>
              </a:tr>
              <a:tr h="105527">
                <a:tc>
                  <a:txBody>
                    <a:bodyPr/>
                    <a:lstStyle/>
                    <a:p>
                      <a:pPr algn="r" fontAlgn="ctr"/>
                      <a:r>
                        <a:rPr lang="en-US" sz="600" b="0" i="0" u="none" strike="noStrike">
                          <a:solidFill>
                            <a:srgbClr val="000000"/>
                          </a:solidFill>
                          <a:effectLst/>
                          <a:latin typeface="Times New Roman"/>
                        </a:rPr>
                        <a:t>2011</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$1,802,123,000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$3,642,066,000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$5,444,189,000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11"/>
                  </a:ext>
                </a:extLst>
              </a:tr>
              <a:tr h="105527">
                <a:tc>
                  <a:txBody>
                    <a:bodyPr/>
                    <a:lstStyle/>
                    <a:p>
                      <a:pPr algn="r" fontAlgn="ctr"/>
                      <a:r>
                        <a:rPr lang="en-US" sz="600" b="0" i="0" u="none" strike="noStrike">
                          <a:solidFill>
                            <a:srgbClr val="000000"/>
                          </a:solidFill>
                          <a:effectLst/>
                          <a:latin typeface="Times New Roman"/>
                        </a:rPr>
                        <a:t>2012</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$2,005,736,000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$4,064,877,000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$6,070,613,000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12"/>
                  </a:ext>
                </a:extLst>
              </a:tr>
              <a:tr h="105527">
                <a:tc>
                  <a:txBody>
                    <a:bodyPr/>
                    <a:lstStyle/>
                    <a:p>
                      <a:pPr algn="r" fontAlgn="ctr"/>
                      <a:r>
                        <a:rPr lang="en-US" sz="600" b="0" i="0" u="none" strike="noStrike">
                          <a:solidFill>
                            <a:srgbClr val="000000"/>
                          </a:solidFill>
                          <a:effectLst/>
                          <a:latin typeface="Times New Roman"/>
                        </a:rPr>
                        <a:t>2013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$2,099,066,000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$4,229,856,000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$6,328,922,000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13"/>
                  </a:ext>
                </a:extLst>
              </a:tr>
              <a:tr h="197863">
                <a:tc>
                  <a:txBody>
                    <a:bodyPr/>
                    <a:lstStyle/>
                    <a:p>
                      <a:pPr algn="l" fontAlgn="ctr"/>
                      <a:r>
                        <a:rPr lang="en-US" sz="600" b="0" i="0" u="none" strike="noStrike">
                          <a:solidFill>
                            <a:srgbClr val="000000"/>
                          </a:solidFill>
                          <a:effectLst/>
                          <a:latin typeface="Times New Roman"/>
                        </a:rPr>
                        <a:t>Percent change</a:t>
                      </a:r>
                      <a:r>
                        <a:rPr lang="en-US" sz="600" b="0" i="0" u="none" strike="noStrike" baseline="30000">
                          <a:solidFill>
                            <a:srgbClr val="000000"/>
                          </a:solidFill>
                          <a:effectLst/>
                          <a:latin typeface="Times New Roman"/>
                        </a:rPr>
                        <a:t>g</a:t>
                      </a:r>
                      <a:endParaRPr lang="en-US" sz="600" b="0" i="0" u="none" strike="noStrike">
                        <a:solidFill>
                          <a:srgbClr val="000000"/>
                        </a:solidFill>
                        <a:effectLst/>
                        <a:latin typeface="Times New Roman"/>
                      </a:endParaRP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196.63%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229.23%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a:solidFill>
                            <a:srgbClr val="000000"/>
                          </a:solidFill>
                          <a:effectLst/>
                          <a:latin typeface="Cambria"/>
                        </a:rPr>
                        <a:t>251.84%</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graphicFrame>
        <p:nvGraphicFramePr>
          <p:cNvPr id="28" name="Picture Placeholder 27"/>
          <p:cNvGraphicFramePr>
            <a:graphicFrameLocks noGrp="1"/>
          </p:cNvGraphicFramePr>
          <p:nvPr>
            <p:ph type="pic" sz="quarter" idx="129"/>
            <p:extLst>
              <p:ext uri="{D42A27DB-BD31-4B8C-83A1-F6EECF244321}">
                <p14:modId xmlns:p14="http://schemas.microsoft.com/office/powerpoint/2010/main" val="4061746717"/>
              </p:ext>
            </p:extLst>
          </p:nvPr>
        </p:nvGraphicFramePr>
        <p:xfrm>
          <a:off x="-4702175" y="13738225"/>
          <a:ext cx="2644775" cy="1695028"/>
        </p:xfrm>
        <a:graphic>
          <a:graphicData uri="http://schemas.openxmlformats.org/drawingml/2006/table">
            <a:tbl>
              <a:tblPr/>
              <a:tblGrid>
                <a:gridCol w="435300">
                  <a:extLst>
                    <a:ext uri="{9D8B030D-6E8A-4147-A177-3AD203B41FA5}">
                      <a16:colId xmlns="" xmlns:a16="http://schemas.microsoft.com/office/drawing/2014/main" val="20000"/>
                    </a:ext>
                  </a:extLst>
                </a:gridCol>
                <a:gridCol w="685927">
                  <a:extLst>
                    <a:ext uri="{9D8B030D-6E8A-4147-A177-3AD203B41FA5}">
                      <a16:colId xmlns="" xmlns:a16="http://schemas.microsoft.com/office/drawing/2014/main" val="20001"/>
                    </a:ext>
                  </a:extLst>
                </a:gridCol>
                <a:gridCol w="771667">
                  <a:extLst>
                    <a:ext uri="{9D8B030D-6E8A-4147-A177-3AD203B41FA5}">
                      <a16:colId xmlns="" xmlns:a16="http://schemas.microsoft.com/office/drawing/2014/main" val="20002"/>
                    </a:ext>
                  </a:extLst>
                </a:gridCol>
                <a:gridCol w="751881">
                  <a:extLst>
                    <a:ext uri="{9D8B030D-6E8A-4147-A177-3AD203B41FA5}">
                      <a16:colId xmlns="" xmlns:a16="http://schemas.microsoft.com/office/drawing/2014/main" val="20003"/>
                    </a:ext>
                  </a:extLst>
                </a:gridCol>
              </a:tblGrid>
              <a:tr h="125314">
                <a:tc>
                  <a:txBody>
                    <a:bodyPr/>
                    <a:lstStyle/>
                    <a:p>
                      <a:pPr algn="l" fontAlgn="ctr"/>
                      <a:r>
                        <a:rPr lang="en-US" sz="700" b="1" i="0" u="none" strike="noStrike">
                          <a:solidFill>
                            <a:srgbClr val="FFFFFF"/>
                          </a:solidFill>
                          <a:effectLst/>
                          <a:latin typeface="Calibri"/>
                        </a:rPr>
                        <a:t>Year</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en-US" sz="700" b="1" i="0" u="none" strike="noStrike">
                          <a:solidFill>
                            <a:srgbClr val="000000"/>
                          </a:solidFill>
                          <a:effectLst/>
                          <a:latin typeface="Calibri"/>
                        </a:rPr>
                        <a:t>Medical Costs </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ctr"/>
                      <a:r>
                        <a:rPr lang="en-US" sz="700" b="1" i="0" u="none" strike="noStrike">
                          <a:solidFill>
                            <a:srgbClr val="000000"/>
                          </a:solidFill>
                          <a:effectLst/>
                          <a:latin typeface="Calibri"/>
                        </a:rPr>
                        <a:t>Work Loss Costs </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ctr"/>
                      <a:r>
                        <a:rPr lang="en-US" sz="700" b="1" i="0" u="none" strike="noStrike">
                          <a:solidFill>
                            <a:srgbClr val="FFFFFF"/>
                          </a:solidFill>
                          <a:effectLst/>
                          <a:latin typeface="Calibri"/>
                        </a:rPr>
                        <a:t>Combined Costs</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105527">
                <a:tc>
                  <a:txBody>
                    <a:bodyPr/>
                    <a:lstStyle/>
                    <a:p>
                      <a:pPr algn="r" fontAlgn="ctr"/>
                      <a:r>
                        <a:rPr lang="en-US" sz="600" b="0" i="0" u="none" strike="noStrike">
                          <a:solidFill>
                            <a:srgbClr val="000000"/>
                          </a:solidFill>
                          <a:effectLst/>
                          <a:latin typeface="Times New Roman"/>
                        </a:rPr>
                        <a:t>2001</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$873,096,000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$1,639,979,000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$2,513,075,000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1"/>
                  </a:ext>
                </a:extLst>
              </a:tr>
              <a:tr h="105527">
                <a:tc>
                  <a:txBody>
                    <a:bodyPr/>
                    <a:lstStyle/>
                    <a:p>
                      <a:pPr algn="r" fontAlgn="ctr"/>
                      <a:r>
                        <a:rPr lang="en-US" sz="600" b="0" i="0" u="none" strike="noStrike">
                          <a:solidFill>
                            <a:srgbClr val="000000"/>
                          </a:solidFill>
                          <a:effectLst/>
                          <a:latin typeface="Times New Roman"/>
                        </a:rPr>
                        <a:t>2002</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$911,219,000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$1,701,691,000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$2,612,910,000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2"/>
                  </a:ext>
                </a:extLst>
              </a:tr>
              <a:tr h="105527">
                <a:tc>
                  <a:txBody>
                    <a:bodyPr/>
                    <a:lstStyle/>
                    <a:p>
                      <a:pPr algn="r" fontAlgn="ctr"/>
                      <a:r>
                        <a:rPr lang="en-US" sz="600" b="0" i="0" u="none" strike="noStrike">
                          <a:solidFill>
                            <a:srgbClr val="000000"/>
                          </a:solidFill>
                          <a:effectLst/>
                          <a:latin typeface="Times New Roman"/>
                        </a:rPr>
                        <a:t>2003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$939,633,000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$1,757,483,000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$2,697,116,000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3"/>
                  </a:ext>
                </a:extLst>
              </a:tr>
              <a:tr h="105527">
                <a:tc>
                  <a:txBody>
                    <a:bodyPr/>
                    <a:lstStyle/>
                    <a:p>
                      <a:pPr algn="r" fontAlgn="ctr"/>
                      <a:r>
                        <a:rPr lang="en-US" sz="600" b="0" i="0" u="none" strike="noStrike">
                          <a:solidFill>
                            <a:srgbClr val="000000"/>
                          </a:solidFill>
                          <a:effectLst/>
                          <a:latin typeface="Times New Roman"/>
                        </a:rPr>
                        <a:t>2004</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$954,677,000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$1,832,801,000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$2,787,478,000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4"/>
                  </a:ext>
                </a:extLst>
              </a:tr>
              <a:tr h="105527">
                <a:tc>
                  <a:txBody>
                    <a:bodyPr/>
                    <a:lstStyle/>
                    <a:p>
                      <a:pPr algn="r" fontAlgn="ctr"/>
                      <a:r>
                        <a:rPr lang="en-US" sz="600" b="0" i="0" u="none" strike="noStrike">
                          <a:solidFill>
                            <a:srgbClr val="000000"/>
                          </a:solidFill>
                          <a:effectLst/>
                          <a:latin typeface="Times New Roman"/>
                        </a:rPr>
                        <a:t>2005</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$991,705,000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$1,935,669,000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$2,927,374,000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5"/>
                  </a:ext>
                </a:extLst>
              </a:tr>
              <a:tr h="105527">
                <a:tc>
                  <a:txBody>
                    <a:bodyPr/>
                    <a:lstStyle/>
                    <a:p>
                      <a:pPr algn="r" fontAlgn="ctr"/>
                      <a:r>
                        <a:rPr lang="en-US" sz="600" b="0" i="0" u="none" strike="noStrike">
                          <a:solidFill>
                            <a:srgbClr val="000000"/>
                          </a:solidFill>
                          <a:effectLst/>
                          <a:latin typeface="Times New Roman"/>
                        </a:rPr>
                        <a:t>2006</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$1,070,371,000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$2,102,462,000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$3,172,833,000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6"/>
                  </a:ext>
                </a:extLst>
              </a:tr>
              <a:tr h="105527">
                <a:tc>
                  <a:txBody>
                    <a:bodyPr/>
                    <a:lstStyle/>
                    <a:p>
                      <a:pPr algn="r" fontAlgn="ctr"/>
                      <a:r>
                        <a:rPr lang="en-US" sz="600" b="0" i="0" u="none" strike="noStrike">
                          <a:solidFill>
                            <a:srgbClr val="000000"/>
                          </a:solidFill>
                          <a:effectLst/>
                          <a:latin typeface="Times New Roman"/>
                        </a:rPr>
                        <a:t>2007</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$1,178,651,000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$2,370,178,000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$3,548,829,000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7"/>
                  </a:ext>
                </a:extLst>
              </a:tr>
              <a:tr h="105527">
                <a:tc>
                  <a:txBody>
                    <a:bodyPr/>
                    <a:lstStyle/>
                    <a:p>
                      <a:pPr algn="r" fontAlgn="ctr"/>
                      <a:r>
                        <a:rPr lang="en-US" sz="600" b="0" i="0" u="none" strike="noStrike">
                          <a:solidFill>
                            <a:srgbClr val="000000"/>
                          </a:solidFill>
                          <a:effectLst/>
                          <a:latin typeface="Times New Roman"/>
                        </a:rPr>
                        <a:t>2008</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$1,254,061,000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$2,497,118,000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$3,751,179,000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8"/>
                  </a:ext>
                </a:extLst>
              </a:tr>
              <a:tr h="105527">
                <a:tc>
                  <a:txBody>
                    <a:bodyPr/>
                    <a:lstStyle/>
                    <a:p>
                      <a:pPr algn="r" fontAlgn="ctr"/>
                      <a:r>
                        <a:rPr lang="en-US" sz="600" b="0" i="0" u="none" strike="noStrike">
                          <a:solidFill>
                            <a:srgbClr val="000000"/>
                          </a:solidFill>
                          <a:effectLst/>
                          <a:latin typeface="Times New Roman"/>
                        </a:rPr>
                        <a:t>2009</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$1,396,555,000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$2,783,310,000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$4,179,865,000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09"/>
                  </a:ext>
                </a:extLst>
              </a:tr>
              <a:tr h="105527">
                <a:tc>
                  <a:txBody>
                    <a:bodyPr/>
                    <a:lstStyle/>
                    <a:p>
                      <a:pPr algn="r" fontAlgn="ctr"/>
                      <a:r>
                        <a:rPr lang="en-US" sz="600" b="0" i="0" u="none" strike="noStrike">
                          <a:solidFill>
                            <a:srgbClr val="000000"/>
                          </a:solidFill>
                          <a:effectLst/>
                          <a:latin typeface="Times New Roman"/>
                        </a:rPr>
                        <a:t>2010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$1,641,442,000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$3,323,970,000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$4,965,412,000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10"/>
                  </a:ext>
                </a:extLst>
              </a:tr>
              <a:tr h="105527">
                <a:tc>
                  <a:txBody>
                    <a:bodyPr/>
                    <a:lstStyle/>
                    <a:p>
                      <a:pPr algn="r" fontAlgn="ctr"/>
                      <a:r>
                        <a:rPr lang="en-US" sz="600" b="0" i="0" u="none" strike="noStrike">
                          <a:solidFill>
                            <a:srgbClr val="000000"/>
                          </a:solidFill>
                          <a:effectLst/>
                          <a:latin typeface="Times New Roman"/>
                        </a:rPr>
                        <a:t>2011</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$1,802,123,000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$3,642,066,000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$5,444,189,000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11"/>
                  </a:ext>
                </a:extLst>
              </a:tr>
              <a:tr h="105527">
                <a:tc>
                  <a:txBody>
                    <a:bodyPr/>
                    <a:lstStyle/>
                    <a:p>
                      <a:pPr algn="r" fontAlgn="ctr"/>
                      <a:r>
                        <a:rPr lang="en-US" sz="600" b="0" i="0" u="none" strike="noStrike">
                          <a:solidFill>
                            <a:srgbClr val="000000"/>
                          </a:solidFill>
                          <a:effectLst/>
                          <a:latin typeface="Times New Roman"/>
                        </a:rPr>
                        <a:t>2012</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$2,005,736,000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$4,064,877,000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en-US" sz="600" b="0" i="0" u="none" strike="noStrike">
                          <a:solidFill>
                            <a:srgbClr val="000000"/>
                          </a:solidFill>
                          <a:effectLst/>
                          <a:latin typeface="Cambria"/>
                        </a:rPr>
                        <a:t>$6,070,613,000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12"/>
                  </a:ext>
                </a:extLst>
              </a:tr>
              <a:tr h="105527">
                <a:tc>
                  <a:txBody>
                    <a:bodyPr/>
                    <a:lstStyle/>
                    <a:p>
                      <a:pPr algn="r" fontAlgn="ctr"/>
                      <a:r>
                        <a:rPr lang="en-US" sz="600" b="0" i="0" u="none" strike="noStrike">
                          <a:solidFill>
                            <a:srgbClr val="000000"/>
                          </a:solidFill>
                          <a:effectLst/>
                          <a:latin typeface="Times New Roman"/>
                        </a:rPr>
                        <a:t>2013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$2,099,066,000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ctr"/>
                      <a:r>
                        <a:rPr lang="en-US" sz="600" b="0" i="0" u="none" strike="noStrike">
                          <a:solidFill>
                            <a:srgbClr val="000000"/>
                          </a:solidFill>
                          <a:effectLst/>
                          <a:latin typeface="Times New Roman"/>
                        </a:rPr>
                        <a:t>$4,229,856,000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en-US" sz="600" b="0" i="0" u="none" strike="noStrike">
                          <a:solidFill>
                            <a:srgbClr val="000000"/>
                          </a:solidFill>
                          <a:effectLst/>
                          <a:latin typeface="Cambria"/>
                        </a:rPr>
                        <a:t>$6,328,922,000</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 xmlns:a16="http://schemas.microsoft.com/office/drawing/2014/main" val="10013"/>
                  </a:ext>
                </a:extLst>
              </a:tr>
              <a:tr h="197863">
                <a:tc>
                  <a:txBody>
                    <a:bodyPr/>
                    <a:lstStyle/>
                    <a:p>
                      <a:pPr algn="l" fontAlgn="ctr"/>
                      <a:r>
                        <a:rPr lang="en-US" sz="600" b="0" i="0" u="none" strike="noStrike">
                          <a:solidFill>
                            <a:srgbClr val="000000"/>
                          </a:solidFill>
                          <a:effectLst/>
                          <a:latin typeface="Times New Roman"/>
                        </a:rPr>
                        <a:t>Percent change</a:t>
                      </a:r>
                      <a:r>
                        <a:rPr lang="en-US" sz="600" b="0" i="0" u="none" strike="noStrike" baseline="30000">
                          <a:solidFill>
                            <a:srgbClr val="000000"/>
                          </a:solidFill>
                          <a:effectLst/>
                          <a:latin typeface="Times New Roman"/>
                        </a:rPr>
                        <a:t>g</a:t>
                      </a:r>
                      <a:endParaRPr lang="en-US" sz="600" b="0" i="0" u="none" strike="noStrike">
                        <a:solidFill>
                          <a:srgbClr val="000000"/>
                        </a:solidFill>
                        <a:effectLst/>
                        <a:latin typeface="Times New Roman"/>
                      </a:endParaRP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196.63%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Times New Roman"/>
                        </a:rPr>
                        <a:t>229.23%</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600" b="0" i="0" u="none" strike="noStrike" dirty="0">
                          <a:solidFill>
                            <a:srgbClr val="000000"/>
                          </a:solidFill>
                          <a:effectLst/>
                          <a:latin typeface="Cambria"/>
                        </a:rPr>
                        <a:t>251.84%</a:t>
                      </a:r>
                    </a:p>
                  </a:txBody>
                  <a:tcPr marL="6595" marR="6595" marT="65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pic>
        <p:nvPicPr>
          <p:cNvPr id="29" name="Picture Placeholder 28"/>
          <p:cNvPicPr>
            <a:picLocks noGrp="1" noChangeAspect="1"/>
          </p:cNvPicPr>
          <p:nvPr>
            <p:ph type="pic" sz="quarter" idx="130"/>
          </p:nvPr>
        </p:nvPicPr>
        <p:blipFill>
          <a:blip r:embed="rId4"/>
          <a:srcRect t="57" b="57"/>
          <a:stretch>
            <a:fillRect/>
          </a:stretch>
        </p:blipFill>
        <p:spPr/>
      </p:pic>
      <p:pic>
        <p:nvPicPr>
          <p:cNvPr id="31" name="Picture Placeholder 30"/>
          <p:cNvPicPr>
            <a:picLocks noGrp="1" noChangeAspect="1"/>
          </p:cNvPicPr>
          <p:nvPr>
            <p:ph type="pic" sz="quarter" idx="131"/>
          </p:nvPr>
        </p:nvPicPr>
        <p:blipFill>
          <a:blip r:embed="rId5"/>
          <a:srcRect t="14777" b="14777"/>
          <a:stretch>
            <a:fillRect/>
          </a:stretch>
        </p:blipFill>
        <p:spPr/>
      </p:pic>
      <p:pic>
        <p:nvPicPr>
          <p:cNvPr id="226" name="Picture Placeholder 225"/>
          <p:cNvPicPr>
            <a:picLocks noGrp="1" noChangeAspect="1"/>
          </p:cNvPicPr>
          <p:nvPr>
            <p:ph type="pic" sz="quarter" idx="132"/>
          </p:nvPr>
        </p:nvPicPr>
        <p:blipFill>
          <a:blip r:embed="rId5"/>
          <a:srcRect t="14777" b="14777"/>
          <a:stretch>
            <a:fillRect/>
          </a:stretch>
        </p:blipFill>
        <p:spPr/>
      </p:pic>
      <p:sp>
        <p:nvSpPr>
          <p:cNvPr id="8" name="Picture Placeholder 7"/>
          <p:cNvSpPr>
            <a:spLocks noGrp="1"/>
          </p:cNvSpPr>
          <p:nvPr>
            <p:ph type="pic" sz="quarter" idx="133"/>
          </p:nvPr>
        </p:nvSpPr>
        <p:spPr/>
      </p:sp>
      <p:graphicFrame>
        <p:nvGraphicFramePr>
          <p:cNvPr id="6" name="Picture Placeholder 5"/>
          <p:cNvGraphicFramePr>
            <a:graphicFrameLocks noGrp="1"/>
          </p:cNvGraphicFramePr>
          <p:nvPr>
            <p:ph type="pic" sz="quarter" idx="134"/>
          </p:nvPr>
        </p:nvGraphicFramePr>
        <p:xfrm>
          <a:off x="-3735192" y="13738225"/>
          <a:ext cx="710809" cy="1695449"/>
        </p:xfrm>
        <a:graphic>
          <a:graphicData uri="http://schemas.openxmlformats.org/drawingml/2006/table">
            <a:tbl>
              <a:tblPr firstRow="1" firstCol="1" bandRow="1">
                <a:tableStyleId>{5C22544A-7EE6-4342-B048-85BDC9FD1C3A}</a:tableStyleId>
              </a:tblPr>
              <a:tblGrid>
                <a:gridCol w="40618">
                  <a:extLst>
                    <a:ext uri="{9D8B030D-6E8A-4147-A177-3AD203B41FA5}">
                      <a16:colId xmlns="" xmlns:a16="http://schemas.microsoft.com/office/drawing/2014/main" val="20000"/>
                    </a:ext>
                  </a:extLst>
                </a:gridCol>
                <a:gridCol w="139139">
                  <a:extLst>
                    <a:ext uri="{9D8B030D-6E8A-4147-A177-3AD203B41FA5}">
                      <a16:colId xmlns="" xmlns:a16="http://schemas.microsoft.com/office/drawing/2014/main" val="20001"/>
                    </a:ext>
                  </a:extLst>
                </a:gridCol>
                <a:gridCol w="531052">
                  <a:extLst>
                    <a:ext uri="{9D8B030D-6E8A-4147-A177-3AD203B41FA5}">
                      <a16:colId xmlns="" xmlns:a16="http://schemas.microsoft.com/office/drawing/2014/main" val="20002"/>
                    </a:ext>
                  </a:extLst>
                </a:gridCol>
              </a:tblGrid>
              <a:tr h="25996">
                <a:tc gridSpan="2">
                  <a:txBody>
                    <a:bodyPr/>
                    <a:lstStyle/>
                    <a:p>
                      <a:pPr marL="0" marR="0">
                        <a:spcBef>
                          <a:spcPts val="0"/>
                        </a:spcBef>
                        <a:spcAft>
                          <a:spcPts val="0"/>
                        </a:spcAft>
                      </a:pPr>
                      <a:r>
                        <a:rPr lang="en-US" sz="100">
                          <a:effectLst/>
                        </a:rPr>
                        <a:t>Theme</a:t>
                      </a:r>
                      <a:endParaRPr lang="en-US" sz="100">
                        <a:effectLst/>
                        <a:latin typeface="Calibri" charset="0"/>
                        <a:ea typeface="Calibri" charset="0"/>
                        <a:cs typeface="Times New Roman" charset="0"/>
                      </a:endParaRPr>
                    </a:p>
                  </a:txBody>
                  <a:tcPr marL="7609" marR="7609" marT="0" marB="0"/>
                </a:tc>
                <a:tc hMerge="1">
                  <a:txBody>
                    <a:bodyPr/>
                    <a:lstStyle/>
                    <a:p>
                      <a:endParaRPr lang="en-US"/>
                    </a:p>
                  </a:txBody>
                  <a:tcPr/>
                </a:tc>
                <a:tc>
                  <a:txBody>
                    <a:bodyPr/>
                    <a:lstStyle/>
                    <a:p>
                      <a:pPr marL="0" marR="0">
                        <a:spcBef>
                          <a:spcPts val="0"/>
                        </a:spcBef>
                        <a:spcAft>
                          <a:spcPts val="0"/>
                        </a:spcAft>
                      </a:pPr>
                      <a:r>
                        <a:rPr lang="en-US" sz="100">
                          <a:effectLst/>
                        </a:rPr>
                        <a:t>Illustrative Quotations</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0"/>
                  </a:ext>
                </a:extLst>
              </a:tr>
              <a:tr h="25996">
                <a:tc gridSpan="2">
                  <a:txBody>
                    <a:bodyPr/>
                    <a:lstStyle/>
                    <a:p>
                      <a:pPr marL="0" marR="0">
                        <a:spcBef>
                          <a:spcPts val="0"/>
                        </a:spcBef>
                        <a:spcAft>
                          <a:spcPts val="0"/>
                        </a:spcAft>
                      </a:pPr>
                      <a:r>
                        <a:rPr lang="en-US" sz="100">
                          <a:effectLst/>
                        </a:rPr>
                        <a:t>Healthcare Needs</a:t>
                      </a:r>
                      <a:endParaRPr lang="en-US" sz="100">
                        <a:effectLst/>
                        <a:latin typeface="Calibri" charset="0"/>
                        <a:ea typeface="Calibri" charset="0"/>
                        <a:cs typeface="Times New Roman" charset="0"/>
                      </a:endParaRPr>
                    </a:p>
                  </a:txBody>
                  <a:tcPr marL="7609" marR="7609" marT="0" marB="0"/>
                </a:tc>
                <a:tc hMerge="1">
                  <a:txBody>
                    <a:bodyPr/>
                    <a:lstStyle/>
                    <a:p>
                      <a:endParaRPr lang="en-US"/>
                    </a:p>
                  </a:txBody>
                  <a:tcPr/>
                </a:tc>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1"/>
                  </a:ext>
                </a:extLst>
              </a:tr>
              <a:tr h="81158">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Mental Health Needs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“My mental health is most important because it can't be "fixed".  It's something I have to always deal with.”</a:t>
                      </a:r>
                    </a:p>
                    <a:p>
                      <a:pPr marL="0" marR="0">
                        <a:spcBef>
                          <a:spcPts val="0"/>
                        </a:spcBef>
                        <a:spcAft>
                          <a:spcPts val="0"/>
                        </a:spcAft>
                      </a:pPr>
                      <a:r>
                        <a:rPr lang="en-US" sz="100">
                          <a:effectLst/>
                        </a:rPr>
                        <a:t>“In the beginning I'd have really bad night terrors, and couldn't have one restful night of sleep for almost 6 months, until I went to therapy.”</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2"/>
                  </a:ext>
                </a:extLst>
              </a:tr>
              <a:tr h="81158">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Transportation as a Barrier to Healthcare Access</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“My biggest challenge right now is finding a ride or getting on the bus.”</a:t>
                      </a:r>
                    </a:p>
                    <a:p>
                      <a:pPr marL="0" marR="0">
                        <a:spcBef>
                          <a:spcPts val="0"/>
                        </a:spcBef>
                        <a:spcAft>
                          <a:spcPts val="0"/>
                        </a:spcAft>
                      </a:pPr>
                      <a:r>
                        <a:rPr lang="en-US" sz="100">
                          <a:effectLst/>
                        </a:rPr>
                        <a:t>“Transportation is always hard.  Getting to the dr. on the bus sometimes takes all day and if I have to get my kids from school, then I won't have enough time.”</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3"/>
                  </a:ext>
                </a:extLst>
              </a:tr>
              <a:tr h="223186">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Healthcare While Being Trafficked</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“Getting healthcare while I was in the life was a controlled situation by my abuser.  My whereabouts had to be known at all times.”</a:t>
                      </a:r>
                    </a:p>
                    <a:p>
                      <a:pPr marL="0" marR="0">
                        <a:spcBef>
                          <a:spcPts val="0"/>
                        </a:spcBef>
                        <a:spcAft>
                          <a:spcPts val="0"/>
                        </a:spcAft>
                      </a:pPr>
                      <a:r>
                        <a:rPr lang="en-US" sz="100">
                          <a:effectLst/>
                        </a:rPr>
                        <a:t>“I would go to the ED if I had any scares for STDs or pregnancy.  But I would go on the way to be doing something.  I'd have to cut out and go really quickly and then hide or discard the papers.”</a:t>
                      </a:r>
                    </a:p>
                    <a:p>
                      <a:pPr marL="0" marR="0">
                        <a:spcBef>
                          <a:spcPts val="0"/>
                        </a:spcBef>
                        <a:spcAft>
                          <a:spcPts val="0"/>
                        </a:spcAft>
                      </a:pPr>
                      <a:r>
                        <a:rPr lang="en-US" sz="100">
                          <a:effectLst/>
                        </a:rPr>
                        <a:t>“My trafficker would make appointments for me with his doctor and go with me. I could have said no, but I was intimidated and afraid of making him suspicious.”</a:t>
                      </a:r>
                    </a:p>
                    <a:p>
                      <a:pPr marL="0" marR="0">
                        <a:spcBef>
                          <a:spcPts val="0"/>
                        </a:spcBef>
                        <a:spcAft>
                          <a:spcPts val="0"/>
                        </a:spcAft>
                      </a:pPr>
                      <a:r>
                        <a:rPr lang="en-US" sz="100">
                          <a:effectLst/>
                        </a:rPr>
                        <a:t>“If I needed to see a doctor I had to beg him to let me go.  When I became pregnant he wouldn't let me get prenatal care.”</a:t>
                      </a:r>
                    </a:p>
                    <a:p>
                      <a:pPr marL="0" marR="0">
                        <a:spcBef>
                          <a:spcPts val="0"/>
                        </a:spcBef>
                        <a:spcAft>
                          <a:spcPts val="0"/>
                        </a:spcAft>
                      </a:pPr>
                      <a:r>
                        <a:rPr lang="en-US" sz="100">
                          <a:effectLst/>
                        </a:rPr>
                        <a:t>“I mostly received care from Planned Parenthood here in Sacramento…”</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4"/>
                  </a:ext>
                </a:extLst>
              </a:tr>
              <a:tr h="60869">
                <a:tc gridSpan="2">
                  <a:txBody>
                    <a:bodyPr/>
                    <a:lstStyle/>
                    <a:p>
                      <a:pPr marL="0" marR="0">
                        <a:spcBef>
                          <a:spcPts val="0"/>
                        </a:spcBef>
                        <a:spcAft>
                          <a:spcPts val="0"/>
                        </a:spcAft>
                      </a:pPr>
                      <a:r>
                        <a:rPr lang="en-US" sz="100">
                          <a:effectLst/>
                        </a:rPr>
                        <a:t>Trafficking in the Emergency Department</a:t>
                      </a:r>
                      <a:endParaRPr lang="en-US" sz="100">
                        <a:effectLst/>
                        <a:latin typeface="Calibri" charset="0"/>
                        <a:ea typeface="Calibri" charset="0"/>
                        <a:cs typeface="Times New Roman" charset="0"/>
                      </a:endParaRPr>
                    </a:p>
                  </a:txBody>
                  <a:tcPr marL="7609" marR="7609" marT="0" marB="0"/>
                </a:tc>
                <a:tc hMerge="1">
                  <a:txBody>
                    <a:bodyPr/>
                    <a:lstStyle/>
                    <a:p>
                      <a:endParaRPr lang="en-US"/>
                    </a:p>
                  </a:txBody>
                  <a:tcPr/>
                </a:tc>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5"/>
                  </a:ext>
                </a:extLst>
              </a:tr>
              <a:tr h="142027">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Feeling Judged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“When I went to the ED for domestic violence, I felt judged for my choices. Like people didn’t understand what I was experiencing. I would usually just barge out if I felt like I was being treated bad.”</a:t>
                      </a:r>
                    </a:p>
                    <a:p>
                      <a:pPr marL="0" marR="0">
                        <a:spcBef>
                          <a:spcPts val="0"/>
                        </a:spcBef>
                        <a:spcAft>
                          <a:spcPts val="0"/>
                        </a:spcAft>
                      </a:pPr>
                      <a:r>
                        <a:rPr lang="en-US" sz="100">
                          <a:effectLst/>
                        </a:rPr>
                        <a:t>“…I was treated like I did something wrong. Like, oh you must have been on drugs and got beat up and that’s why you’re here.”</a:t>
                      </a:r>
                    </a:p>
                    <a:p>
                      <a:pPr marL="0" marR="0">
                        <a:spcBef>
                          <a:spcPts val="0"/>
                        </a:spcBef>
                        <a:spcAft>
                          <a:spcPts val="0"/>
                        </a:spcAft>
                      </a:pPr>
                      <a:r>
                        <a:rPr lang="en-US" sz="100">
                          <a:effectLst/>
                        </a:rPr>
                        <a:t>“…I saw a social worker in the ER...she sounded like she was judging me for running away. Just asking really sharp questions. I just shut down.</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6"/>
                  </a:ext>
                </a:extLst>
              </a:tr>
              <a:tr h="284054">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ED Screening for Human Trafficking</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“They could have probed more about why I was there or how I ended up there.  Look, when you're in the life, you're not going to go to the police station to get away.  But you will go to the ER. In my opinion, if you're going to the ER, even a little bit of you is ready to get out of the life”</a:t>
                      </a:r>
                    </a:p>
                    <a:p>
                      <a:pPr marL="0" marR="0">
                        <a:spcBef>
                          <a:spcPts val="0"/>
                        </a:spcBef>
                        <a:spcAft>
                          <a:spcPts val="0"/>
                        </a:spcAft>
                      </a:pPr>
                      <a:r>
                        <a:rPr lang="en-US" sz="100">
                          <a:effectLst/>
                        </a:rPr>
                        <a:t>“The staff there helped me with my medical stuff, but never asked enough about why I was there.  They should be trained how to notice red flags, bruised eyes, if someone is afraid and stuff. They should have known what resources to offer because I never heard about [local human trafficking agencies]. If I had, I may have left sooner.”</a:t>
                      </a:r>
                    </a:p>
                    <a:p>
                      <a:pPr marL="0" marR="0">
                        <a:spcBef>
                          <a:spcPts val="0"/>
                        </a:spcBef>
                        <a:spcAft>
                          <a:spcPts val="0"/>
                        </a:spcAft>
                      </a:pPr>
                      <a:r>
                        <a:rPr lang="en-US" sz="100">
                          <a:effectLst/>
                        </a:rPr>
                        <a:t>“If I had been asked [appropriate screening] questions, I would have been more up front about my situation.”</a:t>
                      </a:r>
                    </a:p>
                    <a:p>
                      <a:pPr marL="0" marR="0">
                        <a:spcBef>
                          <a:spcPts val="0"/>
                        </a:spcBef>
                        <a:spcAft>
                          <a:spcPts val="0"/>
                        </a:spcAft>
                      </a:pPr>
                      <a:r>
                        <a:rPr lang="en-US" sz="100">
                          <a:effectLst/>
                        </a:rPr>
                        <a:t>“I didn’t know that I could talk about what was going on with me because I felt like it was so rushed to treat me medically and go on to the next patient.”</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7"/>
                  </a:ext>
                </a:extLst>
              </a:tr>
              <a:tr h="121738">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Resources in the ED</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“I wouldn't have taken any pamphlets but maybe a 1800 number or a small card. Something I can stuff in my pocket and hide from my pimp.”</a:t>
                      </a:r>
                    </a:p>
                    <a:p>
                      <a:pPr marL="0" marR="0">
                        <a:spcBef>
                          <a:spcPts val="0"/>
                        </a:spcBef>
                        <a:spcAft>
                          <a:spcPts val="0"/>
                        </a:spcAft>
                      </a:pPr>
                      <a:r>
                        <a:rPr lang="en-US" sz="100">
                          <a:effectLst/>
                        </a:rPr>
                        <a:t>“I might have been receptive to a number, but probably wouldn't have read a pamphlet.”</a:t>
                      </a:r>
                    </a:p>
                    <a:p>
                      <a:pPr marL="0" marR="0">
                        <a:spcBef>
                          <a:spcPts val="0"/>
                        </a:spcBef>
                        <a:spcAft>
                          <a:spcPts val="0"/>
                        </a:spcAft>
                      </a:pPr>
                      <a:r>
                        <a:rPr lang="en-US" sz="100">
                          <a:effectLst/>
                        </a:rPr>
                        <a:t>“[Safety planning]…what can you do to keep me safe once I leave here? What's the long term plan to keep me safe and with my daughter?”</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8"/>
                  </a:ext>
                </a:extLst>
              </a:tr>
              <a:tr h="202896">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Advice for ED Providers and Staff</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“Ask more questions about sex trafficking. More specific questions, not in an interrogating way but in a compassionate way.”</a:t>
                      </a:r>
                    </a:p>
                    <a:p>
                      <a:pPr marL="0" marR="0">
                        <a:spcBef>
                          <a:spcPts val="0"/>
                        </a:spcBef>
                        <a:spcAft>
                          <a:spcPts val="0"/>
                        </a:spcAft>
                      </a:pPr>
                      <a:r>
                        <a:rPr lang="en-US" sz="100">
                          <a:effectLst/>
                        </a:rPr>
                        <a:t>“Talk to your patients instead of coming in and out of the room quickly and just giving medications.  If you talk to them they might feel more comfortable and tell you what's really going on.”</a:t>
                      </a:r>
                    </a:p>
                    <a:p>
                      <a:pPr marL="0" marR="0">
                        <a:spcBef>
                          <a:spcPts val="0"/>
                        </a:spcBef>
                        <a:spcAft>
                          <a:spcPts val="0"/>
                        </a:spcAft>
                      </a:pPr>
                      <a:r>
                        <a:rPr lang="en-US" sz="100">
                          <a:effectLst/>
                        </a:rPr>
                        <a:t>“Learn what to look for and signs of someone who is being trafficked. Don't be afraid to ask questions and dig a little deeper.  If someone is going to the ED they're probably getting tired of being in the life and want to get out soon. They may not know how or what their options are or that they have a choice and don't have to live in the life.”</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09"/>
                  </a:ext>
                </a:extLst>
              </a:tr>
              <a:tr h="60869">
                <a:tc gridSpan="2">
                  <a:txBody>
                    <a:bodyPr/>
                    <a:lstStyle/>
                    <a:p>
                      <a:pPr marL="0" marR="0">
                        <a:spcBef>
                          <a:spcPts val="0"/>
                        </a:spcBef>
                        <a:spcAft>
                          <a:spcPts val="0"/>
                        </a:spcAft>
                      </a:pPr>
                      <a:r>
                        <a:rPr lang="en-US" sz="100">
                          <a:effectLst/>
                        </a:rPr>
                        <a:t>Social Service Provider Perspectives</a:t>
                      </a:r>
                      <a:endParaRPr lang="en-US" sz="100">
                        <a:effectLst/>
                        <a:latin typeface="Calibri" charset="0"/>
                        <a:ea typeface="Calibri" charset="0"/>
                        <a:cs typeface="Times New Roman" charset="0"/>
                      </a:endParaRPr>
                    </a:p>
                  </a:txBody>
                  <a:tcPr marL="7609" marR="7609" marT="0" marB="0"/>
                </a:tc>
                <a:tc hMerge="1">
                  <a:txBody>
                    <a:bodyPr/>
                    <a:lstStyle/>
                    <a:p>
                      <a:endParaRPr lang="en-US"/>
                    </a:p>
                  </a:txBody>
                  <a:tcPr/>
                </a:tc>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10"/>
                  </a:ext>
                </a:extLst>
              </a:tr>
              <a:tr h="142027">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Client Demographics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“For the most part we see predominantly African American women and girls.”</a:t>
                      </a:r>
                    </a:p>
                    <a:p>
                      <a:pPr marL="0" marR="0">
                        <a:spcBef>
                          <a:spcPts val="0"/>
                        </a:spcBef>
                        <a:spcAft>
                          <a:spcPts val="0"/>
                        </a:spcAft>
                      </a:pPr>
                      <a:r>
                        <a:rPr lang="en-US" sz="100">
                          <a:effectLst/>
                        </a:rPr>
                        <a:t>“The majority are African American, are women, are between the ages of 19-35.”</a:t>
                      </a:r>
                    </a:p>
                    <a:p>
                      <a:pPr marL="0" marR="0">
                        <a:spcBef>
                          <a:spcPts val="0"/>
                        </a:spcBef>
                        <a:spcAft>
                          <a:spcPts val="0"/>
                        </a:spcAft>
                      </a:pPr>
                      <a:r>
                        <a:rPr lang="en-US" sz="100">
                          <a:effectLst/>
                        </a:rPr>
                        <a:t>“Percentage wise over half are generally African American, with the remainder, white, some Hispanic. For the most part we see women who have been sex trafficked…”</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11"/>
                  </a:ext>
                </a:extLst>
              </a:tr>
              <a:tr h="101448">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Client Use of the ED</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“…when they’re in the life, usually they go to planned parenthood…or from the emergency room.”</a:t>
                      </a:r>
                    </a:p>
                    <a:p>
                      <a:pPr marL="0" marR="0">
                        <a:spcBef>
                          <a:spcPts val="0"/>
                        </a:spcBef>
                        <a:spcAft>
                          <a:spcPts val="0"/>
                        </a:spcAft>
                      </a:pPr>
                      <a:r>
                        <a:rPr lang="en-US" sz="100">
                          <a:effectLst/>
                        </a:rPr>
                        <a:t>“When people are being trafficked or deep in the life they’re only getting as needed care for something that’s gone wrong. That may be help through planned parenthood, emergency room.”</a:t>
                      </a:r>
                      <a:endParaRPr lang="en-US" sz="10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12"/>
                  </a:ext>
                </a:extLst>
              </a:tr>
              <a:tr h="142027">
                <a:tc>
                  <a:txBody>
                    <a:bodyPr/>
                    <a:lstStyle/>
                    <a:p>
                      <a:pPr marL="0" marR="0">
                        <a:spcBef>
                          <a:spcPts val="0"/>
                        </a:spcBef>
                        <a:spcAft>
                          <a:spcPts val="0"/>
                        </a:spcAft>
                      </a:pPr>
                      <a:r>
                        <a:rPr lang="en-US" sz="100">
                          <a:effectLst/>
                        </a:rPr>
                        <a:t> </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a:effectLst/>
                        </a:rPr>
                        <a:t>Advice for ED Providers and Staff</a:t>
                      </a:r>
                      <a:endParaRPr lang="en-US" sz="100">
                        <a:effectLst/>
                        <a:latin typeface="Calibri" charset="0"/>
                        <a:ea typeface="Calibri" charset="0"/>
                        <a:cs typeface="Times New Roman" charset="0"/>
                      </a:endParaRPr>
                    </a:p>
                  </a:txBody>
                  <a:tcPr marL="7609" marR="7609" marT="0" marB="0"/>
                </a:tc>
                <a:tc>
                  <a:txBody>
                    <a:bodyPr/>
                    <a:lstStyle/>
                    <a:p>
                      <a:pPr marL="0" marR="0">
                        <a:spcBef>
                          <a:spcPts val="0"/>
                        </a:spcBef>
                        <a:spcAft>
                          <a:spcPts val="0"/>
                        </a:spcAft>
                      </a:pPr>
                      <a:r>
                        <a:rPr lang="en-US" sz="100" dirty="0">
                          <a:effectLst/>
                        </a:rPr>
                        <a:t>“…know what your existing resources are…if this is not your area of expertise…refer out!”</a:t>
                      </a:r>
                    </a:p>
                    <a:p>
                      <a:pPr marL="0" marR="0">
                        <a:spcBef>
                          <a:spcPts val="0"/>
                        </a:spcBef>
                        <a:spcAft>
                          <a:spcPts val="0"/>
                        </a:spcAft>
                      </a:pPr>
                      <a:r>
                        <a:rPr lang="en-US" sz="100" dirty="0">
                          <a:effectLst/>
                        </a:rPr>
                        <a:t>“I think they should know about resources, trauma…and complex PTSD.”</a:t>
                      </a:r>
                    </a:p>
                    <a:p>
                      <a:pPr marL="0" marR="0">
                        <a:spcBef>
                          <a:spcPts val="0"/>
                        </a:spcBef>
                        <a:spcAft>
                          <a:spcPts val="0"/>
                        </a:spcAft>
                      </a:pPr>
                      <a:r>
                        <a:rPr lang="en-US" sz="100" dirty="0">
                          <a:effectLst/>
                        </a:rPr>
                        <a:t>“[they should] focus on connecting with the person instead of rescuing the person… instead of thinking because we’ve identified this young woman who clearly has a pimp waiting for her that we’re somehow going to in that moment change that.”</a:t>
                      </a:r>
                      <a:endParaRPr lang="en-US" sz="100" dirty="0">
                        <a:effectLst/>
                        <a:latin typeface="Calibri" charset="0"/>
                        <a:ea typeface="Calibri" charset="0"/>
                        <a:cs typeface="Times New Roman" charset="0"/>
                      </a:endParaRPr>
                    </a:p>
                  </a:txBody>
                  <a:tcPr marL="7609" marR="7609" marT="0" marB="0"/>
                </a:tc>
                <a:extLst>
                  <a:ext uri="{0D108BD9-81ED-4DB2-BD59-A6C34878D82A}">
                    <a16:rowId xmlns="" xmlns:a16="http://schemas.microsoft.com/office/drawing/2014/main" val="10013"/>
                  </a:ext>
                </a:extLst>
              </a:tr>
            </a:tbl>
          </a:graphicData>
        </a:graphic>
      </p:graphicFrame>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p:txBody>
          <a:bodyPr/>
          <a:lstStyle/>
          <a:p>
            <a:endParaRPr lang="en-US"/>
          </a:p>
        </p:txBody>
      </p:sp>
      <p:sp>
        <p:nvSpPr>
          <p:cNvPr id="223" name="Text Placeholder 222"/>
          <p:cNvSpPr>
            <a:spLocks noGrp="1"/>
          </p:cNvSpPr>
          <p:nvPr>
            <p:ph type="body" sz="quarter" idx="150"/>
          </p:nvPr>
        </p:nvSpPr>
        <p:spPr/>
        <p:txBody>
          <a:bodyPr>
            <a:normAutofit/>
          </a:bodyPr>
          <a:lstStyle/>
          <a:p>
            <a:r>
              <a:rPr lang="en-US" sz="3000" dirty="0">
                <a:latin typeface="Arial Black"/>
                <a:cs typeface="Arial Black"/>
              </a:rPr>
              <a:t>Vincent Lee, Julia </a:t>
            </a:r>
            <a:r>
              <a:rPr lang="en-US" sz="3000" dirty="0" err="1">
                <a:latin typeface="Arial Black"/>
                <a:cs typeface="Arial Black"/>
              </a:rPr>
              <a:t>Magaña</a:t>
            </a:r>
            <a:r>
              <a:rPr lang="en-US" sz="3000" dirty="0">
                <a:latin typeface="Arial Black"/>
                <a:cs typeface="Arial Black"/>
              </a:rPr>
              <a:t>, M.D. and Bryn Mumma, M.D., M.A.S</a:t>
            </a:r>
            <a:r>
              <a:rPr lang="en-US" sz="3000">
                <a:latin typeface="Arial Black"/>
                <a:cs typeface="Arial Black"/>
              </a:rPr>
              <a:t>.  </a:t>
            </a:r>
            <a:endParaRPr lang="en-US" sz="3000" dirty="0">
              <a:latin typeface="Arial Black"/>
              <a:cs typeface="Arial Black"/>
            </a:endParaRPr>
          </a:p>
        </p:txBody>
      </p:sp>
      <p:sp>
        <p:nvSpPr>
          <p:cNvPr id="224" name="Text Placeholder 223"/>
          <p:cNvSpPr>
            <a:spLocks noGrp="1"/>
          </p:cNvSpPr>
          <p:nvPr>
            <p:ph type="body" sz="quarter" idx="184"/>
          </p:nvPr>
        </p:nvSpPr>
        <p:spPr/>
        <p:txBody>
          <a:bodyPr>
            <a:normAutofit/>
          </a:bodyPr>
          <a:lstStyle/>
          <a:p>
            <a:r>
              <a:rPr lang="en-US" dirty="0">
                <a:latin typeface="Arial Black"/>
                <a:cs typeface="Arial Black"/>
              </a:rPr>
              <a:t>UC Davis School of Medicine. Department of Emergency Medicine, University of California, Davis</a:t>
            </a:r>
          </a:p>
        </p:txBody>
      </p:sp>
      <p:sp>
        <p:nvSpPr>
          <p:cNvPr id="225" name="Text Placeholder 224"/>
          <p:cNvSpPr>
            <a:spLocks noGrp="1"/>
          </p:cNvSpPr>
          <p:nvPr>
            <p:ph type="body" sz="quarter" idx="185"/>
          </p:nvPr>
        </p:nvSpPr>
        <p:spPr/>
        <p:txBody>
          <a:bodyPr>
            <a:normAutofit/>
          </a:bodyPr>
          <a:lstStyle/>
          <a:p>
            <a:r>
              <a:rPr lang="en-US" b="1" u="sng" dirty="0">
                <a:latin typeface="Arial Black"/>
                <a:cs typeface="Arial Black"/>
              </a:rPr>
              <a:t>Human Trafficking and Health Needs in Sacramento</a:t>
            </a:r>
            <a:endParaRPr lang="en-US" dirty="0">
              <a:latin typeface="Arial Black"/>
              <a:cs typeface="Arial Black"/>
            </a:endParaRPr>
          </a:p>
        </p:txBody>
      </p:sp>
      <p:sp>
        <p:nvSpPr>
          <p:cNvPr id="11" name="TextBox 10"/>
          <p:cNvSpPr txBox="1"/>
          <p:nvPr/>
        </p:nvSpPr>
        <p:spPr>
          <a:xfrm>
            <a:off x="13782773" y="11299447"/>
            <a:ext cx="5901678" cy="4401205"/>
          </a:xfrm>
          <a:prstGeom prst="rect">
            <a:avLst/>
          </a:prstGeom>
          <a:noFill/>
        </p:spPr>
        <p:txBody>
          <a:bodyPr wrap="square" rtlCol="0">
            <a:spAutoFit/>
          </a:bodyPr>
          <a:lstStyle/>
          <a:p>
            <a:r>
              <a:rPr lang="en-US" sz="2000" dirty="0">
                <a:latin typeface="Trebuchet MS" charset="0"/>
                <a:ea typeface="Trebuchet MS" charset="0"/>
                <a:cs typeface="Trebuchet MS" charset="0"/>
              </a:rPr>
              <a:t>were interviewed reported visiting an emergency department while being trafficked. Reasons </a:t>
            </a:r>
            <a:r>
              <a:rPr lang="en-US" sz="2000" dirty="0" smtClean="0">
                <a:latin typeface="Trebuchet MS" charset="0"/>
                <a:ea typeface="Trebuchet MS" charset="0"/>
                <a:cs typeface="Trebuchet MS" charset="0"/>
              </a:rPr>
              <a:t>for visiting </a:t>
            </a:r>
            <a:r>
              <a:rPr lang="en-US" sz="2000" dirty="0">
                <a:latin typeface="Trebuchet MS" charset="0"/>
                <a:ea typeface="Trebuchet MS" charset="0"/>
                <a:cs typeface="Trebuchet MS" charset="0"/>
              </a:rPr>
              <a:t>the emergency department included </a:t>
            </a:r>
          </a:p>
          <a:p>
            <a:r>
              <a:rPr lang="en-US" sz="2000" dirty="0">
                <a:latin typeface="Trebuchet MS" charset="0"/>
                <a:ea typeface="Trebuchet MS" charset="0"/>
                <a:cs typeface="Trebuchet MS" charset="0"/>
              </a:rPr>
              <a:t>pregnancy concerns, assault, and sexual assault. Interviewees stated that providers and staff could have been more helpful by screening more for trafficking. Interviewees reported that receiving resources in healthcare settings would have been helpful while they were being trafficked, including general and contact information for human trafficking-focused social service agencies, signs displayed on hospital walls, and safety planning for when trafficking victims are ready to leave the life. </a:t>
            </a:r>
          </a:p>
        </p:txBody>
      </p:sp>
      <p:sp>
        <p:nvSpPr>
          <p:cNvPr id="17" name="TextBox 16"/>
          <p:cNvSpPr txBox="1"/>
          <p:nvPr/>
        </p:nvSpPr>
        <p:spPr>
          <a:xfrm>
            <a:off x="7477541" y="3351149"/>
            <a:ext cx="8503259" cy="369332"/>
          </a:xfrm>
          <a:prstGeom prst="rect">
            <a:avLst/>
          </a:prstGeom>
          <a:noFill/>
        </p:spPr>
        <p:txBody>
          <a:bodyPr wrap="square" rtlCol="0">
            <a:spAutoFit/>
          </a:bodyPr>
          <a:lstStyle/>
          <a:p>
            <a:r>
              <a:rPr lang="en-US" sz="1800" dirty="0"/>
              <a:t>Table 1: Interview themes with illustrative quotations.</a:t>
            </a:r>
          </a:p>
        </p:txBody>
      </p:sp>
      <p:sp>
        <p:nvSpPr>
          <p:cNvPr id="19" name="TextBox 18"/>
          <p:cNvSpPr txBox="1"/>
          <p:nvPr/>
        </p:nvSpPr>
        <p:spPr>
          <a:xfrm>
            <a:off x="7464874" y="11171815"/>
            <a:ext cx="5833640" cy="461665"/>
          </a:xfrm>
          <a:prstGeom prst="rect">
            <a:avLst/>
          </a:prstGeom>
          <a:noFill/>
        </p:spPr>
        <p:txBody>
          <a:bodyPr wrap="square" rtlCol="0">
            <a:spAutoFit/>
          </a:bodyPr>
          <a:lstStyle/>
          <a:p>
            <a:r>
              <a:rPr lang="en-US" sz="2400" u="sng" dirty="0" smtClean="0"/>
              <a:t>Interviewee Demographics</a:t>
            </a:r>
            <a:endParaRPr lang="en-US" sz="2400" u="sng" dirty="0"/>
          </a:p>
        </p:txBody>
      </p:sp>
      <p:sp>
        <p:nvSpPr>
          <p:cNvPr id="21" name="Rectangle 20"/>
          <p:cNvSpPr/>
          <p:nvPr/>
        </p:nvSpPr>
        <p:spPr>
          <a:xfrm>
            <a:off x="7477541" y="13507850"/>
            <a:ext cx="6029179" cy="1323439"/>
          </a:xfrm>
          <a:prstGeom prst="rect">
            <a:avLst/>
          </a:prstGeom>
        </p:spPr>
        <p:txBody>
          <a:bodyPr wrap="square">
            <a:spAutoFit/>
          </a:bodyPr>
          <a:lstStyle/>
          <a:p>
            <a:r>
              <a:rPr lang="en-US" sz="2000" dirty="0">
                <a:latin typeface="Trebuchet MS" charset="0"/>
                <a:ea typeface="Trebuchet MS" charset="0"/>
                <a:cs typeface="Trebuchet MS" charset="0"/>
              </a:rPr>
              <a:t>Most interviewees identified mental health among their greatest healthcare concerns. When asked about specific barriers in accessing healthcare, many stated that transportation was a concern.</a:t>
            </a:r>
          </a:p>
        </p:txBody>
      </p:sp>
      <p:sp>
        <p:nvSpPr>
          <p:cNvPr id="231" name="TextBox 230"/>
          <p:cNvSpPr txBox="1"/>
          <p:nvPr/>
        </p:nvSpPr>
        <p:spPr>
          <a:xfrm>
            <a:off x="24253218" y="2168231"/>
            <a:ext cx="184666" cy="846386"/>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28402856"/>
              </p:ext>
            </p:extLst>
          </p:nvPr>
        </p:nvGraphicFramePr>
        <p:xfrm>
          <a:off x="7558477" y="3681727"/>
          <a:ext cx="12163347" cy="7414805"/>
        </p:xfrm>
        <a:graphic>
          <a:graphicData uri="http://schemas.openxmlformats.org/drawingml/2006/table">
            <a:tbl>
              <a:tblPr firstRow="1" firstCol="1" bandRow="1">
                <a:tableStyleId>{7DF18680-E054-41AD-8BC1-D1AEF772440D}</a:tableStyleId>
              </a:tblPr>
              <a:tblGrid>
                <a:gridCol w="341179">
                  <a:extLst>
                    <a:ext uri="{9D8B030D-6E8A-4147-A177-3AD203B41FA5}">
                      <a16:colId xmlns="" xmlns:a16="http://schemas.microsoft.com/office/drawing/2014/main" val="20000"/>
                    </a:ext>
                  </a:extLst>
                </a:gridCol>
                <a:gridCol w="2454407">
                  <a:extLst>
                    <a:ext uri="{9D8B030D-6E8A-4147-A177-3AD203B41FA5}">
                      <a16:colId xmlns="" xmlns:a16="http://schemas.microsoft.com/office/drawing/2014/main" val="20001"/>
                    </a:ext>
                  </a:extLst>
                </a:gridCol>
                <a:gridCol w="9367761">
                  <a:extLst>
                    <a:ext uri="{9D8B030D-6E8A-4147-A177-3AD203B41FA5}">
                      <a16:colId xmlns="" xmlns:a16="http://schemas.microsoft.com/office/drawing/2014/main" val="20002"/>
                    </a:ext>
                  </a:extLst>
                </a:gridCol>
              </a:tblGrid>
              <a:tr h="131539">
                <a:tc gridSpan="2">
                  <a:txBody>
                    <a:bodyPr/>
                    <a:lstStyle/>
                    <a:p>
                      <a:pPr marL="0" marR="0">
                        <a:spcBef>
                          <a:spcPts val="0"/>
                        </a:spcBef>
                        <a:spcAft>
                          <a:spcPts val="0"/>
                        </a:spcAft>
                      </a:pPr>
                      <a:r>
                        <a:rPr lang="en-US" sz="1300" dirty="0">
                          <a:effectLst/>
                        </a:rPr>
                        <a:t>Theme</a:t>
                      </a:r>
                      <a:endParaRPr lang="en-US" sz="1300" dirty="0">
                        <a:effectLst/>
                        <a:latin typeface="Calibri" charset="0"/>
                        <a:ea typeface="Calibri" charset="0"/>
                        <a:cs typeface="Times New Roman" charset="0"/>
                      </a:endParaRPr>
                    </a:p>
                  </a:txBody>
                  <a:tcPr marL="46863" marR="46863" marT="0" marB="0"/>
                </a:tc>
                <a:tc hMerge="1">
                  <a:txBody>
                    <a:bodyPr/>
                    <a:lstStyle/>
                    <a:p>
                      <a:endParaRPr lang="en-US"/>
                    </a:p>
                  </a:txBody>
                  <a:tcPr/>
                </a:tc>
                <a:tc>
                  <a:txBody>
                    <a:bodyPr/>
                    <a:lstStyle/>
                    <a:p>
                      <a:pPr marL="0" marR="0">
                        <a:spcBef>
                          <a:spcPts val="0"/>
                        </a:spcBef>
                        <a:spcAft>
                          <a:spcPts val="0"/>
                        </a:spcAft>
                      </a:pPr>
                      <a:r>
                        <a:rPr lang="en-US" sz="1300">
                          <a:effectLst/>
                        </a:rPr>
                        <a:t>Illustrative Quotations</a:t>
                      </a:r>
                      <a:endParaRPr lang="en-US" sz="130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0"/>
                  </a:ext>
                </a:extLst>
              </a:tr>
              <a:tr h="131539">
                <a:tc gridSpan="2">
                  <a:txBody>
                    <a:bodyPr/>
                    <a:lstStyle/>
                    <a:p>
                      <a:pPr marL="0" marR="0">
                        <a:spcBef>
                          <a:spcPts val="0"/>
                        </a:spcBef>
                        <a:spcAft>
                          <a:spcPts val="0"/>
                        </a:spcAft>
                      </a:pPr>
                      <a:r>
                        <a:rPr lang="en-US" sz="1300">
                          <a:effectLst/>
                        </a:rPr>
                        <a:t>Healthcare Needs</a:t>
                      </a:r>
                      <a:endParaRPr lang="en-US" sz="1300">
                        <a:effectLst/>
                        <a:latin typeface="Calibri" charset="0"/>
                        <a:ea typeface="Calibri" charset="0"/>
                        <a:cs typeface="Times New Roman" charset="0"/>
                      </a:endParaRPr>
                    </a:p>
                  </a:txBody>
                  <a:tcPr marL="46863" marR="46863" marT="0" marB="0"/>
                </a:tc>
                <a:tc hMerge="1">
                  <a:txBody>
                    <a:bodyPr/>
                    <a:lstStyle/>
                    <a:p>
                      <a:endParaRPr lang="en-US"/>
                    </a:p>
                  </a:txBody>
                  <a:tcPr/>
                </a:tc>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1"/>
                  </a:ext>
                </a:extLst>
              </a:tr>
              <a:tr h="376645">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a:effectLst/>
                        </a:rPr>
                        <a:t>Mental Health Needs </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“My mental health is most important because it can't be "fixed".  It's something I have to always deal with.”</a:t>
                      </a:r>
                    </a:p>
                    <a:p>
                      <a:pPr marL="0" marR="0">
                        <a:spcBef>
                          <a:spcPts val="0"/>
                        </a:spcBef>
                        <a:spcAft>
                          <a:spcPts val="0"/>
                        </a:spcAft>
                      </a:pPr>
                      <a:r>
                        <a:rPr lang="en-US" sz="1300" dirty="0" smtClean="0">
                          <a:effectLst/>
                        </a:rPr>
                        <a:t>“I'd </a:t>
                      </a:r>
                      <a:r>
                        <a:rPr lang="en-US" sz="1300" dirty="0">
                          <a:effectLst/>
                        </a:rPr>
                        <a:t>have really bad night terrors, and couldn't have one restful night of sleep for almost 6 months, until I </a:t>
                      </a:r>
                      <a:r>
                        <a:rPr lang="en-US" sz="1300" dirty="0" smtClean="0">
                          <a:effectLst/>
                        </a:rPr>
                        <a:t>went to therapy.”</a:t>
                      </a:r>
                      <a:endParaRPr lang="en-US" sz="1300" dirty="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2"/>
                  </a:ext>
                </a:extLst>
              </a:tr>
              <a:tr h="704992">
                <a:tc>
                  <a:txBody>
                    <a:bodyPr/>
                    <a:lstStyle/>
                    <a:p>
                      <a:pPr marL="0" marR="0">
                        <a:spcBef>
                          <a:spcPts val="0"/>
                        </a:spcBef>
                        <a:spcAft>
                          <a:spcPts val="0"/>
                        </a:spcAft>
                      </a:pPr>
                      <a:r>
                        <a:rPr lang="en-US" sz="1300" dirty="0">
                          <a:effectLst/>
                        </a:rPr>
                        <a:t> </a:t>
                      </a:r>
                      <a:endParaRPr lang="en-US" sz="1300" dirty="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a:effectLst/>
                        </a:rPr>
                        <a:t>Healthcare While Being Trafficked</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“Getting healthcare while I was in the life was a controlled situation by my abuser.  My whereabouts had to be known at all times.”</a:t>
                      </a:r>
                    </a:p>
                    <a:p>
                      <a:pPr marL="0" marR="0">
                        <a:spcBef>
                          <a:spcPts val="0"/>
                        </a:spcBef>
                        <a:spcAft>
                          <a:spcPts val="0"/>
                        </a:spcAft>
                      </a:pPr>
                      <a:r>
                        <a:rPr lang="en-US" sz="1300" dirty="0">
                          <a:effectLst/>
                        </a:rPr>
                        <a:t>“I would go to the ED </a:t>
                      </a:r>
                      <a:r>
                        <a:rPr lang="mr-IN" sz="1300" dirty="0" smtClean="0">
                          <a:effectLst/>
                        </a:rPr>
                        <a:t>…</a:t>
                      </a:r>
                      <a:r>
                        <a:rPr lang="en-US" sz="1300" dirty="0" smtClean="0">
                          <a:effectLst/>
                        </a:rPr>
                        <a:t>but </a:t>
                      </a:r>
                      <a:r>
                        <a:rPr lang="en-US" sz="1300" dirty="0">
                          <a:effectLst/>
                        </a:rPr>
                        <a:t>I would go on the way </a:t>
                      </a:r>
                      <a:r>
                        <a:rPr lang="en-US" sz="1300" dirty="0" smtClean="0">
                          <a:effectLst/>
                        </a:rPr>
                        <a:t>to</a:t>
                      </a:r>
                      <a:r>
                        <a:rPr lang="en-US" sz="1300" baseline="0" dirty="0" smtClean="0">
                          <a:effectLst/>
                        </a:rPr>
                        <a:t> </a:t>
                      </a:r>
                      <a:r>
                        <a:rPr lang="en-US" sz="1300" dirty="0" smtClean="0">
                          <a:effectLst/>
                        </a:rPr>
                        <a:t>doing </a:t>
                      </a:r>
                      <a:r>
                        <a:rPr lang="en-US" sz="1300" dirty="0">
                          <a:effectLst/>
                        </a:rPr>
                        <a:t>something.  I'd have to cut out and go really quickly and then hide or discard the papers.”</a:t>
                      </a:r>
                    </a:p>
                    <a:p>
                      <a:pPr marL="0" marR="0">
                        <a:spcBef>
                          <a:spcPts val="0"/>
                        </a:spcBef>
                        <a:spcAft>
                          <a:spcPts val="0"/>
                        </a:spcAft>
                      </a:pPr>
                      <a:r>
                        <a:rPr lang="en-US" sz="1300" dirty="0" smtClean="0">
                          <a:effectLst/>
                        </a:rPr>
                        <a:t>“</a:t>
                      </a:r>
                      <a:r>
                        <a:rPr lang="en-US" sz="1300" dirty="0">
                          <a:effectLst/>
                        </a:rPr>
                        <a:t>If I needed to see a doctor I had to beg him to let me go.  When I became pregnant he wouldn't let me get prenatal care</a:t>
                      </a:r>
                      <a:r>
                        <a:rPr lang="en-US" sz="1300" dirty="0" smtClean="0">
                          <a:effectLst/>
                        </a:rPr>
                        <a:t>.”</a:t>
                      </a:r>
                      <a:endParaRPr lang="en-US" sz="1300" dirty="0">
                        <a:effectLst/>
                      </a:endParaRPr>
                    </a:p>
                  </a:txBody>
                  <a:tcPr marL="46863" marR="46863" marT="0" marB="0"/>
                </a:tc>
                <a:extLst>
                  <a:ext uri="{0D108BD9-81ED-4DB2-BD59-A6C34878D82A}">
                    <a16:rowId xmlns="" xmlns:a16="http://schemas.microsoft.com/office/drawing/2014/main" val="10004"/>
                  </a:ext>
                </a:extLst>
              </a:tr>
              <a:tr h="282485">
                <a:tc gridSpan="2">
                  <a:txBody>
                    <a:bodyPr/>
                    <a:lstStyle/>
                    <a:p>
                      <a:pPr marL="0" marR="0">
                        <a:spcBef>
                          <a:spcPts val="0"/>
                        </a:spcBef>
                        <a:spcAft>
                          <a:spcPts val="0"/>
                        </a:spcAft>
                      </a:pPr>
                      <a:r>
                        <a:rPr lang="en-US" sz="1300" dirty="0">
                          <a:effectLst/>
                        </a:rPr>
                        <a:t>Trafficking Victims in the Emergency Department</a:t>
                      </a:r>
                      <a:endParaRPr lang="en-US" sz="1300" dirty="0">
                        <a:effectLst/>
                        <a:latin typeface="Calibri" charset="0"/>
                        <a:ea typeface="Calibri" charset="0"/>
                        <a:cs typeface="Times New Roman" charset="0"/>
                      </a:endParaRPr>
                    </a:p>
                  </a:txBody>
                  <a:tcPr marL="46863" marR="46863" marT="0" marB="0"/>
                </a:tc>
                <a:tc hMerge="1">
                  <a:txBody>
                    <a:bodyPr/>
                    <a:lstStyle/>
                    <a:p>
                      <a:endParaRPr lang="en-US"/>
                    </a:p>
                  </a:txBody>
                  <a:tcPr/>
                </a:tc>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5"/>
                  </a:ext>
                </a:extLst>
              </a:tr>
              <a:tr h="659128">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a:effectLst/>
                        </a:rPr>
                        <a:t>Feeling Judged </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“When I went to the ED for domestic violence, I felt judged for my choices. Like people didn’t understand what I was experiencing. I would usually just barge out if I felt like I was being treated bad.”</a:t>
                      </a:r>
                    </a:p>
                    <a:p>
                      <a:pPr marL="0" marR="0">
                        <a:spcBef>
                          <a:spcPts val="0"/>
                        </a:spcBef>
                        <a:spcAft>
                          <a:spcPts val="0"/>
                        </a:spcAft>
                      </a:pPr>
                      <a:r>
                        <a:rPr lang="en-US" sz="1300" dirty="0">
                          <a:effectLst/>
                        </a:rPr>
                        <a:t>“…I was treated like I did something wrong. Like, oh you must have been on drugs and got beat up and that’s why you’re here.”</a:t>
                      </a:r>
                    </a:p>
                    <a:p>
                      <a:pPr marL="0" marR="0">
                        <a:spcBef>
                          <a:spcPts val="0"/>
                        </a:spcBef>
                        <a:spcAft>
                          <a:spcPts val="0"/>
                        </a:spcAft>
                      </a:pPr>
                      <a:r>
                        <a:rPr lang="en-US" sz="1300" dirty="0">
                          <a:effectLst/>
                        </a:rPr>
                        <a:t>“…I saw a social worker in the ER...she sounded like she was judging me for running </a:t>
                      </a:r>
                      <a:r>
                        <a:rPr lang="en-US" sz="1300" dirty="0" smtClean="0">
                          <a:effectLst/>
                        </a:rPr>
                        <a:t>away</a:t>
                      </a:r>
                      <a:r>
                        <a:rPr lang="mr-IN" sz="1300" dirty="0" smtClean="0">
                          <a:effectLst/>
                        </a:rPr>
                        <a:t>…</a:t>
                      </a:r>
                      <a:r>
                        <a:rPr lang="en-US" sz="1300" dirty="0" smtClean="0">
                          <a:effectLst/>
                        </a:rPr>
                        <a:t>asking </a:t>
                      </a:r>
                      <a:r>
                        <a:rPr lang="en-US" sz="1300" dirty="0">
                          <a:effectLst/>
                        </a:rPr>
                        <a:t>really sharp questions. I just shut down.</a:t>
                      </a:r>
                      <a:endParaRPr lang="en-US" sz="1300" dirty="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6"/>
                  </a:ext>
                </a:extLst>
              </a:tr>
              <a:tr h="1318259">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Lack of ED Screening</a:t>
                      </a:r>
                      <a:endParaRPr lang="en-US" sz="1300" dirty="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“They could have probed more about why I was there or how I ended up there.  Look, when you're in the life, you're not going to go to the police station to get away.  But you will go to the ER. In my opinion, if you're going to the ER, even a little bit of you is ready to get out of the life”</a:t>
                      </a:r>
                    </a:p>
                    <a:p>
                      <a:pPr marL="0" marR="0">
                        <a:spcBef>
                          <a:spcPts val="0"/>
                        </a:spcBef>
                        <a:spcAft>
                          <a:spcPts val="0"/>
                        </a:spcAft>
                      </a:pPr>
                      <a:r>
                        <a:rPr lang="en-US" sz="1300" dirty="0">
                          <a:effectLst/>
                        </a:rPr>
                        <a:t>“The staff there helped me with my medical stuff, but never asked enough about why I was there.  They should be trained how to notice red flags, bruised eyes, if someone is afraid and stuff. They should have known what resources to offer because I never heard about [local human trafficking agencies]. If I had, I may have left sooner.”</a:t>
                      </a:r>
                    </a:p>
                    <a:p>
                      <a:pPr marL="0" marR="0">
                        <a:spcBef>
                          <a:spcPts val="0"/>
                        </a:spcBef>
                        <a:spcAft>
                          <a:spcPts val="0"/>
                        </a:spcAft>
                      </a:pPr>
                      <a:r>
                        <a:rPr lang="en-US" sz="1300" dirty="0">
                          <a:effectLst/>
                        </a:rPr>
                        <a:t>“If I had been asked [appropriate screening] questions, I would have been more up front about my situation.”</a:t>
                      </a:r>
                    </a:p>
                    <a:p>
                      <a:pPr marL="0" marR="0">
                        <a:spcBef>
                          <a:spcPts val="0"/>
                        </a:spcBef>
                        <a:spcAft>
                          <a:spcPts val="0"/>
                        </a:spcAft>
                      </a:pPr>
                      <a:r>
                        <a:rPr lang="en-US" sz="1300" dirty="0">
                          <a:effectLst/>
                        </a:rPr>
                        <a:t>“I didn’t know that I could talk about what was going on with me because I felt like it was so rushed to treat me medically and go on to the next patient.”</a:t>
                      </a:r>
                      <a:endParaRPr lang="en-US" sz="1300" dirty="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7"/>
                  </a:ext>
                </a:extLst>
              </a:tr>
              <a:tr h="941614">
                <a:tc>
                  <a:txBody>
                    <a:bodyPr/>
                    <a:lstStyle/>
                    <a:p>
                      <a:pPr marL="0" marR="0">
                        <a:spcBef>
                          <a:spcPts val="0"/>
                        </a:spcBef>
                        <a:spcAft>
                          <a:spcPts val="0"/>
                        </a:spcAft>
                      </a:pPr>
                      <a:r>
                        <a:rPr lang="en-US" sz="1300" dirty="0">
                          <a:effectLst/>
                        </a:rPr>
                        <a:t> </a:t>
                      </a:r>
                      <a:endParaRPr lang="en-US" sz="1300" dirty="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a:effectLst/>
                        </a:rPr>
                        <a:t>Advice for ED Providers and Staff</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“Ask more questions about sex trafficking. More specific questions, not in an interrogating way but in a compassionate way.”</a:t>
                      </a:r>
                    </a:p>
                    <a:p>
                      <a:pPr marL="0" marR="0">
                        <a:spcBef>
                          <a:spcPts val="0"/>
                        </a:spcBef>
                        <a:spcAft>
                          <a:spcPts val="0"/>
                        </a:spcAft>
                      </a:pPr>
                      <a:r>
                        <a:rPr lang="en-US" sz="1300" dirty="0">
                          <a:effectLst/>
                        </a:rPr>
                        <a:t>“Talk to your patients instead of coming in and out of the room </a:t>
                      </a:r>
                      <a:r>
                        <a:rPr lang="en-US" sz="1300" dirty="0" smtClean="0">
                          <a:effectLst/>
                        </a:rPr>
                        <a:t>quickly and just giving medications.  If </a:t>
                      </a:r>
                      <a:r>
                        <a:rPr lang="en-US" sz="1300" dirty="0">
                          <a:effectLst/>
                        </a:rPr>
                        <a:t>you talk to them they might feel more comfortable and tell you what's really going on.”</a:t>
                      </a:r>
                    </a:p>
                    <a:p>
                      <a:pPr marL="0" marR="0">
                        <a:spcBef>
                          <a:spcPts val="0"/>
                        </a:spcBef>
                        <a:spcAft>
                          <a:spcPts val="0"/>
                        </a:spcAft>
                      </a:pPr>
                      <a:r>
                        <a:rPr lang="en-US" sz="1300" dirty="0">
                          <a:effectLst/>
                        </a:rPr>
                        <a:t>“Learn what to look for and signs of someone who is being trafficked. Don't be afraid to ask questions and dig a little deeper.  If someone is going to the ED they're probably getting tired of being in the life and want to get out soon. They may not know how or what their options are or that they have a choice and don't have to live in the life.”</a:t>
                      </a:r>
                      <a:endParaRPr lang="en-US" sz="1300" dirty="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09"/>
                  </a:ext>
                </a:extLst>
              </a:tr>
              <a:tr h="282485">
                <a:tc gridSpan="2">
                  <a:txBody>
                    <a:bodyPr/>
                    <a:lstStyle/>
                    <a:p>
                      <a:pPr marL="0" marR="0">
                        <a:spcBef>
                          <a:spcPts val="0"/>
                        </a:spcBef>
                        <a:spcAft>
                          <a:spcPts val="0"/>
                        </a:spcAft>
                      </a:pPr>
                      <a:r>
                        <a:rPr lang="en-US" sz="1300">
                          <a:effectLst/>
                        </a:rPr>
                        <a:t>Social Service Provider Perspectives</a:t>
                      </a:r>
                      <a:endParaRPr lang="en-US" sz="1300">
                        <a:effectLst/>
                        <a:latin typeface="Calibri" charset="0"/>
                        <a:ea typeface="Calibri" charset="0"/>
                        <a:cs typeface="Times New Roman" charset="0"/>
                      </a:endParaRPr>
                    </a:p>
                  </a:txBody>
                  <a:tcPr marL="46863" marR="46863" marT="0" marB="0"/>
                </a:tc>
                <a:tc hMerge="1">
                  <a:txBody>
                    <a:bodyPr/>
                    <a:lstStyle/>
                    <a:p>
                      <a:endParaRPr lang="en-US"/>
                    </a:p>
                  </a:txBody>
                  <a:tcPr/>
                </a:tc>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10"/>
                  </a:ext>
                </a:extLst>
              </a:tr>
              <a:tr h="470805">
                <a:tc>
                  <a:txBody>
                    <a:bodyPr/>
                    <a:lstStyle/>
                    <a:p>
                      <a:pPr marL="0" marR="0">
                        <a:spcBef>
                          <a:spcPts val="0"/>
                        </a:spcBef>
                        <a:spcAft>
                          <a:spcPts val="0"/>
                        </a:spcAft>
                      </a:pPr>
                      <a:r>
                        <a:rPr lang="en-US" sz="1300" dirty="0">
                          <a:effectLst/>
                        </a:rPr>
                        <a:t> </a:t>
                      </a:r>
                      <a:endParaRPr lang="en-US" sz="1300" dirty="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Clients’ use of the ED and Planned Parenthood</a:t>
                      </a:r>
                      <a:endParaRPr lang="en-US" sz="1300" dirty="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“…when they’re in the life, usually they go to planned parenthood…or from the emergency room.”</a:t>
                      </a:r>
                    </a:p>
                    <a:p>
                      <a:pPr marL="0" marR="0">
                        <a:spcBef>
                          <a:spcPts val="0"/>
                        </a:spcBef>
                        <a:spcAft>
                          <a:spcPts val="0"/>
                        </a:spcAft>
                      </a:pPr>
                      <a:r>
                        <a:rPr lang="en-US" sz="1300" dirty="0">
                          <a:effectLst/>
                        </a:rPr>
                        <a:t>“When people are being trafficked or deep in the life they’re only getting as needed care for something that’s gone wrong. That may be help through planned parenthood, emergency room.”</a:t>
                      </a:r>
                      <a:endParaRPr lang="en-US" sz="1300" dirty="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12"/>
                  </a:ext>
                </a:extLst>
              </a:tr>
              <a:tr h="659128">
                <a:tc>
                  <a:txBody>
                    <a:bodyPr/>
                    <a:lstStyle/>
                    <a:p>
                      <a:pPr marL="0" marR="0">
                        <a:spcBef>
                          <a:spcPts val="0"/>
                        </a:spcBef>
                        <a:spcAft>
                          <a:spcPts val="0"/>
                        </a:spcAft>
                      </a:pPr>
                      <a:r>
                        <a:rPr lang="en-US" sz="1300">
                          <a:effectLst/>
                        </a:rPr>
                        <a:t> </a:t>
                      </a:r>
                      <a:endParaRPr lang="en-US" sz="130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Advice for ED Providers and Staff</a:t>
                      </a:r>
                      <a:endParaRPr lang="en-US" sz="1300" dirty="0">
                        <a:effectLst/>
                        <a:latin typeface="Calibri" charset="0"/>
                        <a:ea typeface="Calibri" charset="0"/>
                        <a:cs typeface="Times New Roman" charset="0"/>
                      </a:endParaRPr>
                    </a:p>
                  </a:txBody>
                  <a:tcPr marL="46863" marR="46863" marT="0" marB="0"/>
                </a:tc>
                <a:tc>
                  <a:txBody>
                    <a:bodyPr/>
                    <a:lstStyle/>
                    <a:p>
                      <a:pPr marL="0" marR="0">
                        <a:spcBef>
                          <a:spcPts val="0"/>
                        </a:spcBef>
                        <a:spcAft>
                          <a:spcPts val="0"/>
                        </a:spcAft>
                      </a:pPr>
                      <a:r>
                        <a:rPr lang="en-US" sz="1300" dirty="0">
                          <a:effectLst/>
                        </a:rPr>
                        <a:t>“…know what your existing resources are…if this is not your area of expertise…refer out!”</a:t>
                      </a:r>
                    </a:p>
                    <a:p>
                      <a:pPr marL="0" marR="0">
                        <a:spcBef>
                          <a:spcPts val="0"/>
                        </a:spcBef>
                        <a:spcAft>
                          <a:spcPts val="0"/>
                        </a:spcAft>
                      </a:pPr>
                      <a:r>
                        <a:rPr lang="en-US" sz="1300" dirty="0">
                          <a:effectLst/>
                        </a:rPr>
                        <a:t>“I think they should know about resources, trauma…and complex PTSD.”</a:t>
                      </a:r>
                    </a:p>
                    <a:p>
                      <a:pPr marL="0" marR="0">
                        <a:spcBef>
                          <a:spcPts val="0"/>
                        </a:spcBef>
                        <a:spcAft>
                          <a:spcPts val="0"/>
                        </a:spcAft>
                      </a:pPr>
                      <a:r>
                        <a:rPr lang="en-US" sz="1300" dirty="0">
                          <a:effectLst/>
                        </a:rPr>
                        <a:t>“[they should] focus on connecting with the person instead of rescuing the person… instead of thinking because we’ve identified this young woman who clearly has a pimp waiting for her that we’re somehow going to in that moment change that.”</a:t>
                      </a:r>
                      <a:endParaRPr lang="en-US" sz="1300" dirty="0">
                        <a:effectLst/>
                        <a:latin typeface="Calibri" charset="0"/>
                        <a:ea typeface="Calibri" charset="0"/>
                        <a:cs typeface="Times New Roman" charset="0"/>
                      </a:endParaRPr>
                    </a:p>
                  </a:txBody>
                  <a:tcPr marL="46863" marR="46863" marT="0" marB="0"/>
                </a:tc>
                <a:extLst>
                  <a:ext uri="{0D108BD9-81ED-4DB2-BD59-A6C34878D82A}">
                    <a16:rowId xmlns="" xmlns:a16="http://schemas.microsoft.com/office/drawing/2014/main" val="10013"/>
                  </a:ext>
                </a:extLst>
              </a:tr>
            </a:tbl>
          </a:graphicData>
        </a:graphic>
      </p:graphicFrame>
      <p:sp>
        <p:nvSpPr>
          <p:cNvPr id="78" name="TextBox 77"/>
          <p:cNvSpPr txBox="1"/>
          <p:nvPr/>
        </p:nvSpPr>
        <p:spPr>
          <a:xfrm>
            <a:off x="7464874" y="14801448"/>
            <a:ext cx="5833640" cy="492443"/>
          </a:xfrm>
          <a:prstGeom prst="rect">
            <a:avLst/>
          </a:prstGeom>
          <a:noFill/>
        </p:spPr>
        <p:txBody>
          <a:bodyPr wrap="square" rtlCol="0">
            <a:spAutoFit/>
          </a:bodyPr>
          <a:lstStyle/>
          <a:p>
            <a:r>
              <a:rPr lang="en-US" sz="2600" u="sng" dirty="0"/>
              <a:t>Emergency </a:t>
            </a:r>
            <a:r>
              <a:rPr lang="en-US" sz="2400" u="sng" dirty="0"/>
              <a:t>Department</a:t>
            </a:r>
            <a:r>
              <a:rPr lang="en-US" sz="2600" u="sng" dirty="0"/>
              <a:t> Experiences</a:t>
            </a:r>
          </a:p>
        </p:txBody>
      </p:sp>
      <p:sp>
        <p:nvSpPr>
          <p:cNvPr id="79" name="Rectangle 78"/>
          <p:cNvSpPr/>
          <p:nvPr/>
        </p:nvSpPr>
        <p:spPr>
          <a:xfrm>
            <a:off x="7490209" y="15233198"/>
            <a:ext cx="6016511" cy="400110"/>
          </a:xfrm>
          <a:prstGeom prst="rect">
            <a:avLst/>
          </a:prstGeom>
        </p:spPr>
        <p:txBody>
          <a:bodyPr wrap="square">
            <a:spAutoFit/>
          </a:bodyPr>
          <a:lstStyle/>
          <a:p>
            <a:r>
              <a:rPr lang="en-US" sz="2000" dirty="0">
                <a:latin typeface="Trebuchet MS" charset="0"/>
                <a:ea typeface="Trebuchet MS" charset="0"/>
                <a:cs typeface="Trebuchet MS" charset="0"/>
              </a:rPr>
              <a:t>All survivors of human trafficking </a:t>
            </a:r>
            <a:r>
              <a:rPr lang="en-US" sz="2000" dirty="0" smtClean="0">
                <a:latin typeface="Trebuchet MS" charset="0"/>
                <a:ea typeface="Trebuchet MS" charset="0"/>
                <a:cs typeface="Trebuchet MS" charset="0"/>
              </a:rPr>
              <a:t>who</a:t>
            </a:r>
            <a:endParaRPr lang="en-US" sz="2000" dirty="0">
              <a:latin typeface="Trebuchet MS" charset="0"/>
              <a:ea typeface="Trebuchet MS" charset="0"/>
              <a:cs typeface="Trebuchet MS" charset="0"/>
            </a:endParaRPr>
          </a:p>
        </p:txBody>
      </p:sp>
      <p:sp>
        <p:nvSpPr>
          <p:cNvPr id="81" name="TextBox 80"/>
          <p:cNvSpPr txBox="1"/>
          <p:nvPr/>
        </p:nvSpPr>
        <p:spPr>
          <a:xfrm>
            <a:off x="20918074" y="3596708"/>
            <a:ext cx="4561301" cy="369332"/>
          </a:xfrm>
          <a:prstGeom prst="rect">
            <a:avLst/>
          </a:prstGeom>
          <a:noFill/>
        </p:spPr>
        <p:txBody>
          <a:bodyPr wrap="square" rtlCol="0">
            <a:spAutoFit/>
          </a:bodyPr>
          <a:lstStyle/>
          <a:p>
            <a:r>
              <a:rPr lang="en-US" sz="1800" dirty="0"/>
              <a:t>Figure 1: Flowchart of ED response to HT</a:t>
            </a:r>
          </a:p>
        </p:txBody>
      </p:sp>
      <p:pic>
        <p:nvPicPr>
          <p:cNvPr id="18" name="Picture 17"/>
          <p:cNvPicPr>
            <a:picLocks noChangeAspect="1"/>
          </p:cNvPicPr>
          <p:nvPr/>
        </p:nvPicPr>
        <p:blipFill>
          <a:blip r:embed="rId6"/>
          <a:stretch>
            <a:fillRect/>
          </a:stretch>
        </p:blipFill>
        <p:spPr>
          <a:xfrm>
            <a:off x="24310415" y="571500"/>
            <a:ext cx="2600488" cy="1283991"/>
          </a:xfrm>
          <a:prstGeom prst="rect">
            <a:avLst/>
          </a:prstGeom>
        </p:spPr>
      </p:pic>
      <p:sp>
        <p:nvSpPr>
          <p:cNvPr id="2" name="TextBox 1"/>
          <p:cNvSpPr txBox="1"/>
          <p:nvPr/>
        </p:nvSpPr>
        <p:spPr>
          <a:xfrm>
            <a:off x="20836592" y="4122481"/>
            <a:ext cx="5627235" cy="2653879"/>
          </a:xfrm>
          <a:prstGeom prst="rect">
            <a:avLst/>
          </a:prstGeom>
          <a:blipFill>
            <a:blip r:embed="rId7"/>
            <a:tile tx="0" ty="0" sx="100000" sy="100000" flip="none" algn="tl"/>
          </a:blipFill>
          <a:ln w="38100">
            <a:solidFill>
              <a:schemeClr val="bg2">
                <a:lumMod val="25000"/>
              </a:schemeClr>
            </a:solidFill>
          </a:ln>
        </p:spPr>
        <p:txBody>
          <a:bodyPr wrap="square" rtlCol="0">
            <a:spAutoFit/>
          </a:bodyPr>
          <a:lstStyle/>
          <a:p>
            <a:endParaRPr lang="en-US" dirty="0"/>
          </a:p>
        </p:txBody>
      </p:sp>
      <p:sp>
        <p:nvSpPr>
          <p:cNvPr id="70" name="Rectangle 69"/>
          <p:cNvSpPr/>
          <p:nvPr/>
        </p:nvSpPr>
        <p:spPr>
          <a:xfrm>
            <a:off x="20922092" y="4860734"/>
            <a:ext cx="1306909" cy="437745"/>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charset="0"/>
                <a:cs typeface="Times New Roman" charset="0"/>
              </a:rPr>
              <a:t>Before HT Patient Arrives</a:t>
            </a:r>
          </a:p>
        </p:txBody>
      </p:sp>
      <p:sp>
        <p:nvSpPr>
          <p:cNvPr id="71" name="Rectangle 70"/>
          <p:cNvSpPr/>
          <p:nvPr/>
        </p:nvSpPr>
        <p:spPr>
          <a:xfrm>
            <a:off x="22813772" y="4871645"/>
            <a:ext cx="1352572" cy="437745"/>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charset="0"/>
                <a:cs typeface="Times New Roman" charset="0"/>
              </a:rPr>
              <a:t>Patient Arrives</a:t>
            </a:r>
          </a:p>
        </p:txBody>
      </p:sp>
      <p:sp>
        <p:nvSpPr>
          <p:cNvPr id="72" name="Rectangle 71"/>
          <p:cNvSpPr/>
          <p:nvPr/>
        </p:nvSpPr>
        <p:spPr>
          <a:xfrm>
            <a:off x="24780572" y="4270173"/>
            <a:ext cx="1508428" cy="470750"/>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smtClean="0">
                <a:effectLst/>
                <a:ea typeface="Calibri" charset="0"/>
                <a:cs typeface="Times New Roman" charset="0"/>
              </a:rPr>
              <a:t>Positive Screen, Patient Accepts Help</a:t>
            </a:r>
            <a:endParaRPr lang="en-US" sz="1200" dirty="0">
              <a:effectLst/>
              <a:ea typeface="Calibri" charset="0"/>
              <a:cs typeface="Times New Roman" charset="0"/>
            </a:endParaRPr>
          </a:p>
        </p:txBody>
      </p:sp>
      <p:sp>
        <p:nvSpPr>
          <p:cNvPr id="73" name="Rectangle 72"/>
          <p:cNvSpPr/>
          <p:nvPr/>
        </p:nvSpPr>
        <p:spPr>
          <a:xfrm>
            <a:off x="24780571" y="5321983"/>
            <a:ext cx="1508429" cy="47154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200" dirty="0">
                <a:effectLst/>
                <a:ea typeface="Calibri" charset="0"/>
                <a:cs typeface="Times New Roman" charset="0"/>
              </a:rPr>
              <a:t>Positive Screen, Patient Refuses Help</a:t>
            </a:r>
          </a:p>
        </p:txBody>
      </p:sp>
      <p:cxnSp>
        <p:nvCxnSpPr>
          <p:cNvPr id="74" name="Straight Arrow Connector 73"/>
          <p:cNvCxnSpPr/>
          <p:nvPr/>
        </p:nvCxnSpPr>
        <p:spPr>
          <a:xfrm>
            <a:off x="22283937" y="5092169"/>
            <a:ext cx="467354"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4229066" y="4512395"/>
            <a:ext cx="457200" cy="34290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4237835" y="5281500"/>
            <a:ext cx="441416" cy="283897"/>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4780572" y="5887055"/>
            <a:ext cx="1508428" cy="79900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smtClean="0">
                <a:effectLst/>
                <a:ea typeface="Calibri" charset="0"/>
                <a:cs typeface="Times New Roman" charset="0"/>
              </a:rPr>
              <a:t>-</a:t>
            </a:r>
            <a:r>
              <a:rPr lang="en-US" sz="900" dirty="0" smtClean="0">
                <a:ea typeface="Calibri" charset="0"/>
                <a:cs typeface="Times New Roman" charset="0"/>
              </a:rPr>
              <a:t>Offer</a:t>
            </a:r>
            <a:r>
              <a:rPr lang="en-US" sz="900" dirty="0" smtClean="0">
                <a:effectLst/>
                <a:ea typeface="Calibri" charset="0"/>
                <a:cs typeface="Times New Roman" charset="0"/>
              </a:rPr>
              <a:t> resources </a:t>
            </a:r>
            <a:endParaRPr lang="en-US" sz="1200" dirty="0">
              <a:effectLst/>
              <a:ea typeface="Calibri" charset="0"/>
              <a:cs typeface="Times New Roman" charset="0"/>
            </a:endParaRPr>
          </a:p>
          <a:p>
            <a:pPr marL="0" marR="0">
              <a:spcBef>
                <a:spcPts val="0"/>
              </a:spcBef>
              <a:spcAft>
                <a:spcPts val="0"/>
              </a:spcAft>
            </a:pPr>
            <a:r>
              <a:rPr lang="en-US" sz="900" dirty="0">
                <a:effectLst/>
                <a:ea typeface="Calibri" charset="0"/>
                <a:cs typeface="Times New Roman" charset="0"/>
              </a:rPr>
              <a:t>-Present hospital as a safe place to return when patient is ready and able to leave the life</a:t>
            </a:r>
            <a:endParaRPr lang="en-US" sz="1200" dirty="0">
              <a:effectLst/>
              <a:ea typeface="Calibri" charset="0"/>
              <a:cs typeface="Times New Roman" charset="0"/>
            </a:endParaRPr>
          </a:p>
          <a:p>
            <a:pPr marL="0" marR="0">
              <a:spcBef>
                <a:spcPts val="0"/>
              </a:spcBef>
              <a:spcAft>
                <a:spcPts val="0"/>
              </a:spcAft>
            </a:pPr>
            <a:r>
              <a:rPr lang="en-US" sz="900" dirty="0">
                <a:effectLst/>
                <a:ea typeface="Calibri" charset="0"/>
                <a:cs typeface="Times New Roman" charset="0"/>
              </a:rPr>
              <a:t> </a:t>
            </a:r>
            <a:endParaRPr lang="en-US" sz="1200" dirty="0">
              <a:effectLst/>
              <a:ea typeface="Calibri" charset="0"/>
              <a:cs typeface="Times New Roman" charset="0"/>
            </a:endParaRPr>
          </a:p>
        </p:txBody>
      </p:sp>
      <p:sp>
        <p:nvSpPr>
          <p:cNvPr id="82" name="Rectangle 81"/>
          <p:cNvSpPr/>
          <p:nvPr/>
        </p:nvSpPr>
        <p:spPr>
          <a:xfrm>
            <a:off x="24799717" y="4841755"/>
            <a:ext cx="1489283" cy="296308"/>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a:effectLst/>
                <a:ea typeface="Calibri" charset="0"/>
                <a:cs typeface="Times New Roman" charset="0"/>
              </a:rPr>
              <a:t>-Connect with HT resources</a:t>
            </a:r>
            <a:endParaRPr lang="en-US" sz="1200">
              <a:effectLst/>
              <a:ea typeface="Calibri" charset="0"/>
              <a:cs typeface="Times New Roman" charset="0"/>
            </a:endParaRPr>
          </a:p>
          <a:p>
            <a:pPr marL="0" marR="0">
              <a:spcBef>
                <a:spcPts val="0"/>
              </a:spcBef>
              <a:spcAft>
                <a:spcPts val="0"/>
              </a:spcAft>
            </a:pPr>
            <a:r>
              <a:rPr lang="en-US" sz="900" dirty="0">
                <a:effectLst/>
                <a:ea typeface="Calibri" charset="0"/>
                <a:cs typeface="Times New Roman" charset="0"/>
              </a:rPr>
              <a:t> </a:t>
            </a:r>
            <a:endParaRPr lang="en-US" sz="1200" dirty="0">
              <a:effectLst/>
              <a:ea typeface="Calibri" charset="0"/>
              <a:cs typeface="Times New Roman" charset="0"/>
            </a:endParaRPr>
          </a:p>
        </p:txBody>
      </p:sp>
      <p:sp>
        <p:nvSpPr>
          <p:cNvPr id="83" name="Rectangle 82"/>
          <p:cNvSpPr/>
          <p:nvPr/>
        </p:nvSpPr>
        <p:spPr>
          <a:xfrm>
            <a:off x="20922390" y="5419479"/>
            <a:ext cx="1306315" cy="1208388"/>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a:ln>
                  <a:noFill/>
                </a:ln>
                <a:effectLst/>
                <a:ea typeface="Calibri" charset="0"/>
                <a:cs typeface="Times New Roman" charset="0"/>
              </a:rPr>
              <a:t>-Self-educate regarding HT resources</a:t>
            </a:r>
            <a:endParaRPr lang="en-US" sz="1200" dirty="0">
              <a:effectLst/>
              <a:ea typeface="Calibri" charset="0"/>
              <a:cs typeface="Times New Roman" charset="0"/>
            </a:endParaRPr>
          </a:p>
          <a:p>
            <a:pPr marL="0" marR="0">
              <a:spcBef>
                <a:spcPts val="0"/>
              </a:spcBef>
              <a:spcAft>
                <a:spcPts val="0"/>
              </a:spcAft>
            </a:pPr>
            <a:r>
              <a:rPr lang="en-US" sz="900" dirty="0">
                <a:ln>
                  <a:noFill/>
                </a:ln>
                <a:effectLst/>
                <a:ea typeface="Calibri" charset="0"/>
                <a:cs typeface="Times New Roman" charset="0"/>
              </a:rPr>
              <a:t>-Create cards with HT resources</a:t>
            </a:r>
            <a:endParaRPr lang="en-US" sz="1200" dirty="0">
              <a:effectLst/>
              <a:ea typeface="Calibri" charset="0"/>
              <a:cs typeface="Times New Roman" charset="0"/>
            </a:endParaRPr>
          </a:p>
          <a:p>
            <a:pPr marL="0" marR="0">
              <a:spcBef>
                <a:spcPts val="0"/>
              </a:spcBef>
              <a:spcAft>
                <a:spcPts val="0"/>
              </a:spcAft>
            </a:pPr>
            <a:r>
              <a:rPr lang="en-US" sz="900" dirty="0">
                <a:ln>
                  <a:noFill/>
                </a:ln>
                <a:effectLst/>
                <a:ea typeface="Calibri" charset="0"/>
                <a:cs typeface="Times New Roman" charset="0"/>
              </a:rPr>
              <a:t>-Display signs in public areas with HT resources</a:t>
            </a:r>
            <a:endParaRPr lang="en-US" sz="1200" dirty="0">
              <a:effectLst/>
              <a:ea typeface="Calibri" charset="0"/>
              <a:cs typeface="Times New Roman" charset="0"/>
            </a:endParaRPr>
          </a:p>
          <a:p>
            <a:pPr marL="0" marR="0">
              <a:spcBef>
                <a:spcPts val="0"/>
              </a:spcBef>
              <a:spcAft>
                <a:spcPts val="0"/>
              </a:spcAft>
            </a:pPr>
            <a:r>
              <a:rPr lang="en-US" sz="900" dirty="0">
                <a:ln>
                  <a:noFill/>
                </a:ln>
                <a:effectLst/>
                <a:ea typeface="Calibri" charset="0"/>
                <a:cs typeface="Times New Roman" charset="0"/>
              </a:rPr>
              <a:t>-Prioritize trauma-informed care</a:t>
            </a:r>
            <a:endParaRPr lang="en-US" sz="1200" dirty="0">
              <a:effectLst/>
              <a:ea typeface="Calibri" charset="0"/>
              <a:cs typeface="Times New Roman" charset="0"/>
            </a:endParaRPr>
          </a:p>
          <a:p>
            <a:pPr marL="0" marR="0">
              <a:spcBef>
                <a:spcPts val="0"/>
              </a:spcBef>
              <a:spcAft>
                <a:spcPts val="0"/>
              </a:spcAft>
            </a:pPr>
            <a:r>
              <a:rPr lang="en-US" sz="900" dirty="0">
                <a:ln>
                  <a:noFill/>
                </a:ln>
                <a:effectLst/>
                <a:ea typeface="Calibri" charset="0"/>
                <a:cs typeface="Times New Roman" charset="0"/>
              </a:rPr>
              <a:t> </a:t>
            </a:r>
            <a:endParaRPr lang="en-US" sz="1200" dirty="0">
              <a:effectLst/>
              <a:ea typeface="Calibri" charset="0"/>
              <a:cs typeface="Times New Roman" charset="0"/>
            </a:endParaRPr>
          </a:p>
        </p:txBody>
      </p:sp>
      <p:sp>
        <p:nvSpPr>
          <p:cNvPr id="84" name="Rectangle 83"/>
          <p:cNvSpPr/>
          <p:nvPr/>
        </p:nvSpPr>
        <p:spPr>
          <a:xfrm>
            <a:off x="22812002" y="5449420"/>
            <a:ext cx="1324513" cy="1178446"/>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900" dirty="0" smtClean="0">
                <a:effectLst/>
                <a:ea typeface="Calibri" charset="0"/>
                <a:cs typeface="Times New Roman" charset="0"/>
              </a:rPr>
              <a:t>-Screen </a:t>
            </a:r>
            <a:r>
              <a:rPr lang="en-US" sz="900" dirty="0">
                <a:effectLst/>
                <a:ea typeface="Calibri" charset="0"/>
                <a:cs typeface="Times New Roman" charset="0"/>
              </a:rPr>
              <a:t>for human trafficking</a:t>
            </a:r>
            <a:endParaRPr lang="en-US" sz="1200" dirty="0">
              <a:effectLst/>
              <a:ea typeface="Calibri" charset="0"/>
              <a:cs typeface="Times New Roman" charset="0"/>
            </a:endParaRPr>
          </a:p>
          <a:p>
            <a:pPr marL="0" marR="0">
              <a:spcBef>
                <a:spcPts val="0"/>
              </a:spcBef>
              <a:spcAft>
                <a:spcPts val="0"/>
              </a:spcAft>
            </a:pPr>
            <a:r>
              <a:rPr lang="en-US" sz="900" dirty="0" smtClean="0">
                <a:effectLst/>
                <a:ea typeface="Calibri" charset="0"/>
                <a:cs typeface="Times New Roman" charset="0"/>
              </a:rPr>
              <a:t>-Provide </a:t>
            </a:r>
            <a:r>
              <a:rPr lang="en-US" sz="900" dirty="0">
                <a:effectLst/>
                <a:ea typeface="Calibri" charset="0"/>
                <a:cs typeface="Times New Roman" charset="0"/>
              </a:rPr>
              <a:t>nonjudgmental, compassionate care</a:t>
            </a:r>
            <a:endParaRPr lang="en-US" sz="1200" dirty="0">
              <a:effectLst/>
              <a:ea typeface="Calibri" charset="0"/>
              <a:cs typeface="Times New Roman" charset="0"/>
            </a:endParaRPr>
          </a:p>
          <a:p>
            <a:pPr marL="0" marR="0">
              <a:spcBef>
                <a:spcPts val="0"/>
              </a:spcBef>
              <a:spcAft>
                <a:spcPts val="0"/>
              </a:spcAft>
            </a:pPr>
            <a:r>
              <a:rPr lang="en-US" sz="900" dirty="0">
                <a:effectLst/>
                <a:ea typeface="Calibri" charset="0"/>
                <a:cs typeface="Times New Roman" charset="0"/>
              </a:rPr>
              <a:t> </a:t>
            </a:r>
            <a:endParaRPr lang="en-US" sz="1200" dirty="0">
              <a:effectLst/>
              <a:ea typeface="Calibri" charset="0"/>
              <a:cs typeface="Times New Roman" charset="0"/>
            </a:endParaRPr>
          </a:p>
        </p:txBody>
      </p:sp>
      <p:sp>
        <p:nvSpPr>
          <p:cNvPr id="85" name="TextBox 84"/>
          <p:cNvSpPr txBox="1"/>
          <p:nvPr/>
        </p:nvSpPr>
        <p:spPr>
          <a:xfrm>
            <a:off x="7464874" y="13101447"/>
            <a:ext cx="5833640" cy="461665"/>
          </a:xfrm>
          <a:prstGeom prst="rect">
            <a:avLst/>
          </a:prstGeom>
          <a:noFill/>
        </p:spPr>
        <p:txBody>
          <a:bodyPr wrap="square" rtlCol="0">
            <a:spAutoFit/>
          </a:bodyPr>
          <a:lstStyle/>
          <a:p>
            <a:r>
              <a:rPr lang="en-US" sz="2400" u="sng" dirty="0"/>
              <a:t>Healthcare Needs</a:t>
            </a:r>
          </a:p>
        </p:txBody>
      </p:sp>
      <p:sp>
        <p:nvSpPr>
          <p:cNvPr id="86" name="Rectangle 85"/>
          <p:cNvSpPr/>
          <p:nvPr/>
        </p:nvSpPr>
        <p:spPr>
          <a:xfrm>
            <a:off x="7477541" y="11604124"/>
            <a:ext cx="6029179" cy="1631216"/>
          </a:xfrm>
          <a:prstGeom prst="rect">
            <a:avLst/>
          </a:prstGeom>
        </p:spPr>
        <p:txBody>
          <a:bodyPr wrap="square">
            <a:spAutoFit/>
          </a:bodyPr>
          <a:lstStyle/>
          <a:p>
            <a:r>
              <a:rPr lang="en-US" sz="2000" dirty="0">
                <a:latin typeface="Trebuchet MS" charset="0"/>
                <a:ea typeface="Trebuchet MS" charset="0"/>
                <a:cs typeface="Trebuchet MS" charset="0"/>
              </a:rPr>
              <a:t>7 survivors of human trafficking </a:t>
            </a:r>
            <a:r>
              <a:rPr lang="en-US" sz="2000" dirty="0" smtClean="0">
                <a:latin typeface="Trebuchet MS" charset="0"/>
                <a:ea typeface="Trebuchet MS" charset="0"/>
                <a:cs typeface="Trebuchet MS" charset="0"/>
              </a:rPr>
              <a:t>were interviewed, ranging </a:t>
            </a:r>
            <a:r>
              <a:rPr lang="en-US" sz="2000" dirty="0">
                <a:latin typeface="Trebuchet MS" charset="0"/>
                <a:ea typeface="Trebuchet MS" charset="0"/>
                <a:cs typeface="Trebuchet MS" charset="0"/>
              </a:rPr>
              <a:t>in age from 19 to </a:t>
            </a:r>
            <a:r>
              <a:rPr lang="en-US" sz="2000" dirty="0" smtClean="0">
                <a:latin typeface="Trebuchet MS" charset="0"/>
                <a:ea typeface="Trebuchet MS" charset="0"/>
                <a:cs typeface="Trebuchet MS" charset="0"/>
              </a:rPr>
              <a:t>36, with </a:t>
            </a:r>
            <a:r>
              <a:rPr lang="en-US" sz="2000" dirty="0">
                <a:latin typeface="Trebuchet MS" charset="0"/>
                <a:ea typeface="Trebuchet MS" charset="0"/>
                <a:cs typeface="Trebuchet MS" charset="0"/>
              </a:rPr>
              <a:t>86% </a:t>
            </a:r>
            <a:r>
              <a:rPr lang="en-US" sz="2000" dirty="0" smtClean="0">
                <a:latin typeface="Trebuchet MS" charset="0"/>
                <a:ea typeface="Trebuchet MS" charset="0"/>
                <a:cs typeface="Trebuchet MS" charset="0"/>
              </a:rPr>
              <a:t>self-identifying </a:t>
            </a:r>
            <a:r>
              <a:rPr lang="en-US" sz="2000" dirty="0">
                <a:latin typeface="Trebuchet MS" charset="0"/>
                <a:ea typeface="Trebuchet MS" charset="0"/>
                <a:cs typeface="Trebuchet MS" charset="0"/>
              </a:rPr>
              <a:t>as female. 6 social service </a:t>
            </a:r>
            <a:r>
              <a:rPr lang="en-US" sz="2000" dirty="0" smtClean="0">
                <a:latin typeface="Trebuchet MS" charset="0"/>
                <a:ea typeface="Trebuchet MS" charset="0"/>
                <a:cs typeface="Trebuchet MS" charset="0"/>
              </a:rPr>
              <a:t>providers representing 4 different agencies were interviewed.</a:t>
            </a:r>
            <a:endParaRPr lang="en-US" sz="2000" dirty="0">
              <a:latin typeface="Trebuchet MS" charset="0"/>
              <a:ea typeface="Trebuchet MS" charset="0"/>
              <a:cs typeface="Trebuchet MS" charset="0"/>
            </a:endParaRP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Custom 17">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4A5F80"/>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14119</TotalTime>
  <Words>3012</Words>
  <Application>Microsoft Macintosh PowerPoint</Application>
  <PresentationFormat>Custom</PresentationFormat>
  <Paragraphs>467</Paragraphs>
  <Slides>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 Black</vt:lpstr>
      <vt:lpstr>Calibri</vt:lpstr>
      <vt:lpstr>Cambria</vt:lpstr>
      <vt:lpstr>Mangal</vt:lpstr>
      <vt:lpstr>Times New Roman</vt:lpstr>
      <vt:lpstr>Trebuchet MS</vt:lpstr>
      <vt:lpstr>Arial</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Vincent Lee</cp:lastModifiedBy>
  <cp:revision>173</cp:revision>
  <dcterms:created xsi:type="dcterms:W3CDTF">2012-02-06T18:46:22Z</dcterms:created>
  <dcterms:modified xsi:type="dcterms:W3CDTF">2018-02-21T18:50:50Z</dcterms:modified>
</cp:coreProperties>
</file>